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73" r:id="rId5"/>
    <p:sldId id="274" r:id="rId6"/>
    <p:sldId id="272" r:id="rId7"/>
    <p:sldId id="257" r:id="rId8"/>
    <p:sldId id="261" r:id="rId9"/>
    <p:sldId id="263" r:id="rId10"/>
    <p:sldId id="259" r:id="rId11"/>
    <p:sldId id="262" r:id="rId12"/>
    <p:sldId id="260" r:id="rId13"/>
    <p:sldId id="264" r:id="rId14"/>
    <p:sldId id="265" r:id="rId15"/>
    <p:sldId id="266" r:id="rId16"/>
    <p:sldId id="267" r:id="rId17"/>
    <p:sldId id="268" r:id="rId18"/>
    <p:sldId id="269" r:id="rId19"/>
    <p:sldId id="270" r:id="rId20"/>
    <p:sldId id="271" r:id="rId21"/>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819" autoAdjust="0"/>
    <p:restoredTop sz="97778" autoAdjust="0"/>
  </p:normalViewPr>
  <p:slideViewPr>
    <p:cSldViewPr snapToGrid="0" snapToObjects="1">
      <p:cViewPr varScale="1">
        <p:scale>
          <a:sx n="132" d="100"/>
          <a:sy n="132" d="100"/>
        </p:scale>
        <p:origin x="-4216" y="-96"/>
      </p:cViewPr>
      <p:guideLst>
        <p:guide orient="horz" pos="2880"/>
        <p:guide pos="216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5"/>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7/1/15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7/1/15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66185"/>
            <a:ext cx="4514850" cy="78020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7/1/15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7/1/15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9"/>
            <a:ext cx="5829300" cy="181610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3875620"/>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7/1/15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133604"/>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133604"/>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7/1/15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1" y="2046820"/>
            <a:ext cx="3030141"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1"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1" y="2046820"/>
            <a:ext cx="3031331" cy="85301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483771"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7/1/15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7/1/15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7/1/15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2" y="364068"/>
            <a:ext cx="2256235" cy="154940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2681288" y="364070"/>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2" y="1913470"/>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1"/>
            <a:ext cx="4114800" cy="75565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7/1/15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5"/>
            <a:ext cx="6172200" cy="1524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133604"/>
            <a:ext cx="6172200" cy="603461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8475133"/>
            <a:ext cx="1600200" cy="48683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7/1/15</a:t>
            </a:fld>
            <a:endParaRPr lang="en-US"/>
          </a:p>
        </p:txBody>
      </p:sp>
      <p:sp>
        <p:nvSpPr>
          <p:cNvPr id="5" name="Footer Placeholder 4"/>
          <p:cNvSpPr>
            <a:spLocks noGrp="1"/>
          </p:cNvSpPr>
          <p:nvPr>
            <p:ph type="ftr" sz="quarter" idx="3"/>
          </p:nvPr>
        </p:nvSpPr>
        <p:spPr>
          <a:xfrm>
            <a:off x="2343150" y="8475133"/>
            <a:ext cx="2171700" cy="48683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3"/>
            <a:ext cx="1600200" cy="48683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87.png"/><Relationship Id="rId12" Type="http://schemas.openxmlformats.org/officeDocument/2006/relationships/image" Target="../media/image88.png"/><Relationship Id="rId13"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6.png"/></Relationships>
</file>

<file path=ppt/slides/_rels/slide11.xml.rels><?xml version="1.0" encoding="UTF-8" standalone="yes"?>
<Relationships xmlns="http://schemas.openxmlformats.org/package/2006/relationships"><Relationship Id="rId11" Type="http://schemas.openxmlformats.org/officeDocument/2006/relationships/image" Target="../media/image99.png"/><Relationship Id="rId12" Type="http://schemas.openxmlformats.org/officeDocument/2006/relationships/image" Target="../media/image100.png"/><Relationship Id="rId13" Type="http://schemas.openxmlformats.org/officeDocument/2006/relationships/image" Target="../media/image101.png"/><Relationship Id="rId1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9" Type="http://schemas.openxmlformats.org/officeDocument/2006/relationships/image" Target="../media/image97.png"/><Relationship Id="rId10" Type="http://schemas.openxmlformats.org/officeDocument/2006/relationships/image" Target="../media/image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5.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6.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7.xml.rels><?xml version="1.0" encoding="UTF-8" standalone="yes"?>
<Relationships xmlns="http://schemas.openxmlformats.org/package/2006/relationships"><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s>
</file>

<file path=ppt/slides/_rels/slide8.xml.rels><?xml version="1.0" encoding="UTF-8" standalone="yes"?>
<Relationships xmlns="http://schemas.openxmlformats.org/package/2006/relationships"><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_rels/slide9.xml.rels><?xml version="1.0" encoding="UTF-8" standalone="yes"?>
<Relationships xmlns="http://schemas.openxmlformats.org/package/2006/relationships"><Relationship Id="rId11" Type="http://schemas.openxmlformats.org/officeDocument/2006/relationships/image" Target="../media/image75.png"/><Relationship Id="rId12" Type="http://schemas.openxmlformats.org/officeDocument/2006/relationships/image" Target="../media/image76.png"/><Relationship Id="rId13" Type="http://schemas.openxmlformats.org/officeDocument/2006/relationships/image" Target="../media/image77.png"/><Relationship Id="rId1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189" y="7802965"/>
            <a:ext cx="6251448" cy="707886"/>
          </a:xfrm>
          <a:prstGeom prst="rect">
            <a:avLst/>
          </a:prstGeom>
          <a:noFill/>
        </p:spPr>
        <p:txBody>
          <a:bodyPr wrap="square" rtlCol="0">
            <a:spAutoFit/>
          </a:bodyPr>
          <a:lstStyle/>
          <a:p>
            <a:pPr algn="just"/>
            <a:r>
              <a:rPr lang="en-US" sz="1000" b="1" dirty="0" smtClean="0">
                <a:latin typeface="Helvetica Neue"/>
                <a:cs typeface="Helvetica Neue"/>
              </a:rPr>
              <a:t>Figure 1</a:t>
            </a:r>
            <a:r>
              <a:rPr lang="en-US" sz="1000" dirty="0" smtClean="0">
                <a:latin typeface="Helvetica Neue"/>
                <a:cs typeface="Helvetica Neue"/>
              </a:rPr>
              <a:t>: US East Coast ROMS domain with model bathymetry shown in blue.  Gray contours </a:t>
            </a:r>
            <a:r>
              <a:rPr lang="en-US" sz="1000" dirty="0">
                <a:latin typeface="Helvetica Neue"/>
                <a:cs typeface="Helvetica Neue"/>
              </a:rPr>
              <a:t>indicate the 100</a:t>
            </a:r>
            <a:r>
              <a:rPr lang="en-US" sz="1000" dirty="0" smtClean="0">
                <a:latin typeface="Helvetica Neue"/>
                <a:cs typeface="Helvetica Neue"/>
              </a:rPr>
              <a:t>, 500, 1000, 2000, 3000, and 4000 m isobaths.  Red circles indicate the location of each river point source, where the size of the circle represents the magnitude of the mean annual </a:t>
            </a:r>
            <a:r>
              <a:rPr lang="en-US" sz="1000" dirty="0" err="1" smtClean="0">
                <a:latin typeface="Helvetica Neue"/>
                <a:cs typeface="Helvetica Neue"/>
              </a:rPr>
              <a:t>streamflow</a:t>
            </a:r>
            <a:r>
              <a:rPr lang="en-US" sz="1000" dirty="0" smtClean="0">
                <a:latin typeface="Helvetica Neue"/>
                <a:cs typeface="Helvetica Neue"/>
              </a:rPr>
              <a:t>.  The yellow shaded region indicates the shelf residence time domains for the Gulf of Mexico and the US East Coast. </a:t>
            </a:r>
            <a:endParaRPr lang="en-US" sz="1000" dirty="0">
              <a:latin typeface="Helvetica Neue"/>
              <a:cs typeface="Helvetica Neue"/>
            </a:endParaRPr>
          </a:p>
        </p:txBody>
      </p:sp>
      <p:pic>
        <p:nvPicPr>
          <p:cNvPr id="6" name="Picture 5" descr="dom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89" y="347623"/>
            <a:ext cx="6251448" cy="7482794"/>
          </a:xfrm>
          <a:prstGeom prst="rect">
            <a:avLst/>
          </a:prstGeom>
        </p:spPr>
      </p:pic>
    </p:spTree>
    <p:extLst>
      <p:ext uri="{BB962C8B-B14F-4D97-AF65-F5344CB8AC3E}">
        <p14:creationId xmlns:p14="http://schemas.microsoft.com/office/powerpoint/2010/main" val="195174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month_4.png"/>
          <p:cNvPicPr>
            <a:picLocks noChangeAspect="1"/>
          </p:cNvPicPr>
          <p:nvPr/>
        </p:nvPicPr>
        <p:blipFill rotWithShape="1">
          <a:blip r:embed="rId2">
            <a:extLst>
              <a:ext uri="{28A0092B-C50C-407E-A947-70E740481C1C}">
                <a14:useLocalDpi xmlns:a14="http://schemas.microsoft.com/office/drawing/2010/main" val="0"/>
              </a:ext>
            </a:extLst>
          </a:blip>
          <a:srcRect l="5735" t="87851" r="808" b="7394"/>
          <a:stretch/>
        </p:blipFill>
        <p:spPr>
          <a:xfrm>
            <a:off x="198366" y="7311458"/>
            <a:ext cx="6447764" cy="282263"/>
          </a:xfrm>
          <a:prstGeom prst="rect">
            <a:avLst/>
          </a:prstGeom>
        </p:spPr>
      </p:pic>
      <p:pic>
        <p:nvPicPr>
          <p:cNvPr id="15" name="Picture 14" descr="month_12.png"/>
          <p:cNvPicPr>
            <a:picLocks noChangeAspect="1"/>
          </p:cNvPicPr>
          <p:nvPr/>
        </p:nvPicPr>
        <p:blipFill rotWithShape="1">
          <a:blip r:embed="rId3">
            <a:extLst>
              <a:ext uri="{28A0092B-C50C-407E-A947-70E740481C1C}">
                <a14:useLocalDpi xmlns:a14="http://schemas.microsoft.com/office/drawing/2010/main" val="0"/>
              </a:ext>
            </a:extLst>
          </a:blip>
          <a:srcRect l="5555" b="12295"/>
          <a:stretch/>
        </p:blipFill>
        <p:spPr>
          <a:xfrm>
            <a:off x="4521976" y="5574303"/>
            <a:ext cx="2158998" cy="1724911"/>
          </a:xfrm>
          <a:prstGeom prst="rect">
            <a:avLst/>
          </a:prstGeom>
        </p:spPr>
      </p:pic>
      <p:pic>
        <p:nvPicPr>
          <p:cNvPr id="14" name="Picture 13" descr="month_11.png"/>
          <p:cNvPicPr>
            <a:picLocks noChangeAspect="1"/>
          </p:cNvPicPr>
          <p:nvPr/>
        </p:nvPicPr>
        <p:blipFill rotWithShape="1">
          <a:blip r:embed="rId4">
            <a:extLst>
              <a:ext uri="{28A0092B-C50C-407E-A947-70E740481C1C}">
                <a14:useLocalDpi xmlns:a14="http://schemas.microsoft.com/office/drawing/2010/main" val="0"/>
              </a:ext>
            </a:extLst>
          </a:blip>
          <a:srcRect l="5555" b="12295"/>
          <a:stretch/>
        </p:blipFill>
        <p:spPr>
          <a:xfrm>
            <a:off x="2362974" y="5574303"/>
            <a:ext cx="2159002" cy="1724911"/>
          </a:xfrm>
          <a:prstGeom prst="rect">
            <a:avLst/>
          </a:prstGeom>
        </p:spPr>
      </p:pic>
      <p:pic>
        <p:nvPicPr>
          <p:cNvPr id="13" name="Picture 12" descr="month_10.png"/>
          <p:cNvPicPr>
            <a:picLocks noChangeAspect="1"/>
          </p:cNvPicPr>
          <p:nvPr/>
        </p:nvPicPr>
        <p:blipFill rotWithShape="1">
          <a:blip r:embed="rId5">
            <a:extLst>
              <a:ext uri="{28A0092B-C50C-407E-A947-70E740481C1C}">
                <a14:useLocalDpi xmlns:a14="http://schemas.microsoft.com/office/drawing/2010/main" val="0"/>
              </a:ext>
            </a:extLst>
          </a:blip>
          <a:srcRect b="12295"/>
          <a:stretch/>
        </p:blipFill>
        <p:spPr>
          <a:xfrm>
            <a:off x="77839" y="5574302"/>
            <a:ext cx="2286000" cy="1724912"/>
          </a:xfrm>
          <a:prstGeom prst="rect">
            <a:avLst/>
          </a:prstGeom>
        </p:spPr>
      </p:pic>
      <p:pic>
        <p:nvPicPr>
          <p:cNvPr id="12" name="Picture 11" descr="month_9.png"/>
          <p:cNvPicPr>
            <a:picLocks noChangeAspect="1"/>
          </p:cNvPicPr>
          <p:nvPr/>
        </p:nvPicPr>
        <p:blipFill rotWithShape="1">
          <a:blip r:embed="rId6">
            <a:extLst>
              <a:ext uri="{28A0092B-C50C-407E-A947-70E740481C1C}">
                <a14:useLocalDpi xmlns:a14="http://schemas.microsoft.com/office/drawing/2010/main" val="0"/>
              </a:ext>
            </a:extLst>
          </a:blip>
          <a:srcRect l="5555" b="14517"/>
          <a:stretch/>
        </p:blipFill>
        <p:spPr>
          <a:xfrm>
            <a:off x="4521975" y="3893091"/>
            <a:ext cx="2158999" cy="1681211"/>
          </a:xfrm>
          <a:prstGeom prst="rect">
            <a:avLst/>
          </a:prstGeom>
        </p:spPr>
      </p:pic>
      <p:pic>
        <p:nvPicPr>
          <p:cNvPr id="11" name="Picture 10" descr="month_8.png"/>
          <p:cNvPicPr>
            <a:picLocks noChangeAspect="1"/>
          </p:cNvPicPr>
          <p:nvPr/>
        </p:nvPicPr>
        <p:blipFill rotWithShape="1">
          <a:blip r:embed="rId7">
            <a:extLst>
              <a:ext uri="{28A0092B-C50C-407E-A947-70E740481C1C}">
                <a14:useLocalDpi xmlns:a14="http://schemas.microsoft.com/office/drawing/2010/main" val="0"/>
              </a:ext>
            </a:extLst>
          </a:blip>
          <a:srcRect l="5555" b="14517"/>
          <a:stretch/>
        </p:blipFill>
        <p:spPr>
          <a:xfrm>
            <a:off x="2362974" y="3893091"/>
            <a:ext cx="2159001" cy="1681211"/>
          </a:xfrm>
          <a:prstGeom prst="rect">
            <a:avLst/>
          </a:prstGeom>
        </p:spPr>
      </p:pic>
      <p:pic>
        <p:nvPicPr>
          <p:cNvPr id="10" name="Picture 9" descr="month_7.png"/>
          <p:cNvPicPr>
            <a:picLocks noChangeAspect="1"/>
          </p:cNvPicPr>
          <p:nvPr/>
        </p:nvPicPr>
        <p:blipFill rotWithShape="1">
          <a:blip r:embed="rId8">
            <a:extLst>
              <a:ext uri="{28A0092B-C50C-407E-A947-70E740481C1C}">
                <a14:useLocalDpi xmlns:a14="http://schemas.microsoft.com/office/drawing/2010/main" val="0"/>
              </a:ext>
            </a:extLst>
          </a:blip>
          <a:srcRect b="14517"/>
          <a:stretch/>
        </p:blipFill>
        <p:spPr>
          <a:xfrm>
            <a:off x="76975" y="3893091"/>
            <a:ext cx="2286000" cy="1681211"/>
          </a:xfrm>
          <a:prstGeom prst="rect">
            <a:avLst/>
          </a:prstGeom>
        </p:spPr>
      </p:pic>
      <p:pic>
        <p:nvPicPr>
          <p:cNvPr id="9" name="Picture 8" descr="month_6.png"/>
          <p:cNvPicPr>
            <a:picLocks noChangeAspect="1"/>
          </p:cNvPicPr>
          <p:nvPr/>
        </p:nvPicPr>
        <p:blipFill rotWithShape="1">
          <a:blip r:embed="rId9">
            <a:extLst>
              <a:ext uri="{28A0092B-C50C-407E-A947-70E740481C1C}">
                <a14:useLocalDpi xmlns:a14="http://schemas.microsoft.com/office/drawing/2010/main" val="0"/>
              </a:ext>
            </a:extLst>
          </a:blip>
          <a:srcRect l="5555" b="14349"/>
          <a:stretch/>
        </p:blipFill>
        <p:spPr>
          <a:xfrm>
            <a:off x="4521974" y="2208567"/>
            <a:ext cx="2159001" cy="1684524"/>
          </a:xfrm>
          <a:prstGeom prst="rect">
            <a:avLst/>
          </a:prstGeom>
        </p:spPr>
      </p:pic>
      <p:pic>
        <p:nvPicPr>
          <p:cNvPr id="8" name="Picture 7" descr="month_5.png"/>
          <p:cNvPicPr>
            <a:picLocks noChangeAspect="1"/>
          </p:cNvPicPr>
          <p:nvPr/>
        </p:nvPicPr>
        <p:blipFill rotWithShape="1">
          <a:blip r:embed="rId10">
            <a:extLst>
              <a:ext uri="{28A0092B-C50C-407E-A947-70E740481C1C}">
                <a14:useLocalDpi xmlns:a14="http://schemas.microsoft.com/office/drawing/2010/main" val="0"/>
              </a:ext>
            </a:extLst>
          </a:blip>
          <a:srcRect l="5433" b="14349"/>
          <a:stretch/>
        </p:blipFill>
        <p:spPr>
          <a:xfrm>
            <a:off x="2360180" y="2208567"/>
            <a:ext cx="2161795" cy="1684524"/>
          </a:xfrm>
          <a:prstGeom prst="rect">
            <a:avLst/>
          </a:prstGeom>
        </p:spPr>
      </p:pic>
      <p:pic>
        <p:nvPicPr>
          <p:cNvPr id="7" name="Picture 6" descr="month_4.png"/>
          <p:cNvPicPr>
            <a:picLocks noChangeAspect="1"/>
          </p:cNvPicPr>
          <p:nvPr/>
        </p:nvPicPr>
        <p:blipFill rotWithShape="1">
          <a:blip r:embed="rId2">
            <a:extLst>
              <a:ext uri="{28A0092B-C50C-407E-A947-70E740481C1C}">
                <a14:useLocalDpi xmlns:a14="http://schemas.microsoft.com/office/drawing/2010/main" val="0"/>
              </a:ext>
            </a:extLst>
          </a:blip>
          <a:srcRect b="14349"/>
          <a:stretch/>
        </p:blipFill>
        <p:spPr>
          <a:xfrm>
            <a:off x="76975" y="2208567"/>
            <a:ext cx="2286000" cy="1684524"/>
          </a:xfrm>
          <a:prstGeom prst="rect">
            <a:avLst/>
          </a:prstGeom>
        </p:spPr>
      </p:pic>
      <p:pic>
        <p:nvPicPr>
          <p:cNvPr id="6" name="Picture 5" descr="month_3.png"/>
          <p:cNvPicPr>
            <a:picLocks noChangeAspect="1"/>
          </p:cNvPicPr>
          <p:nvPr/>
        </p:nvPicPr>
        <p:blipFill rotWithShape="1">
          <a:blip r:embed="rId11">
            <a:extLst>
              <a:ext uri="{28A0092B-C50C-407E-A947-70E740481C1C}">
                <a14:useLocalDpi xmlns:a14="http://schemas.microsoft.com/office/drawing/2010/main" val="0"/>
              </a:ext>
            </a:extLst>
          </a:blip>
          <a:srcRect l="5555" b="14439"/>
          <a:stretch/>
        </p:blipFill>
        <p:spPr>
          <a:xfrm>
            <a:off x="4521976" y="532166"/>
            <a:ext cx="2159000" cy="1682751"/>
          </a:xfrm>
          <a:prstGeom prst="rect">
            <a:avLst/>
          </a:prstGeom>
        </p:spPr>
      </p:pic>
      <p:pic>
        <p:nvPicPr>
          <p:cNvPr id="5" name="Picture 4" descr="month_2.png"/>
          <p:cNvPicPr>
            <a:picLocks noChangeAspect="1"/>
          </p:cNvPicPr>
          <p:nvPr/>
        </p:nvPicPr>
        <p:blipFill rotWithShape="1">
          <a:blip r:embed="rId12">
            <a:extLst>
              <a:ext uri="{28A0092B-C50C-407E-A947-70E740481C1C}">
                <a14:useLocalDpi xmlns:a14="http://schemas.microsoft.com/office/drawing/2010/main" val="0"/>
              </a:ext>
            </a:extLst>
          </a:blip>
          <a:srcRect l="5555" b="14439"/>
          <a:stretch/>
        </p:blipFill>
        <p:spPr>
          <a:xfrm>
            <a:off x="2362975" y="532166"/>
            <a:ext cx="2159000" cy="1682751"/>
          </a:xfrm>
          <a:prstGeom prst="rect">
            <a:avLst/>
          </a:prstGeom>
        </p:spPr>
      </p:pic>
      <p:pic>
        <p:nvPicPr>
          <p:cNvPr id="2" name="Picture 1" descr="month_1.png"/>
          <p:cNvPicPr>
            <a:picLocks noChangeAspect="1"/>
          </p:cNvPicPr>
          <p:nvPr/>
        </p:nvPicPr>
        <p:blipFill rotWithShape="1">
          <a:blip r:embed="rId13">
            <a:extLst>
              <a:ext uri="{28A0092B-C50C-407E-A947-70E740481C1C}">
                <a14:useLocalDpi xmlns:a14="http://schemas.microsoft.com/office/drawing/2010/main" val="0"/>
              </a:ext>
            </a:extLst>
          </a:blip>
          <a:srcRect b="14644"/>
          <a:stretch/>
        </p:blipFill>
        <p:spPr>
          <a:xfrm>
            <a:off x="77839" y="532166"/>
            <a:ext cx="2282342" cy="1676036"/>
          </a:xfrm>
          <a:prstGeom prst="rect">
            <a:avLst/>
          </a:prstGeom>
        </p:spPr>
      </p:pic>
      <p:sp>
        <p:nvSpPr>
          <p:cNvPr id="16" name="TextBox 15"/>
          <p:cNvSpPr txBox="1"/>
          <p:nvPr/>
        </p:nvSpPr>
        <p:spPr>
          <a:xfrm>
            <a:off x="1883348" y="1922893"/>
            <a:ext cx="453970" cy="276999"/>
          </a:xfrm>
          <a:prstGeom prst="rect">
            <a:avLst/>
          </a:prstGeom>
          <a:noFill/>
        </p:spPr>
        <p:txBody>
          <a:bodyPr wrap="none" rtlCol="0">
            <a:spAutoFit/>
          </a:bodyPr>
          <a:lstStyle/>
          <a:p>
            <a:pPr algn="r"/>
            <a:r>
              <a:rPr lang="en-US" sz="1200" b="1" dirty="0" smtClean="0">
                <a:latin typeface="Helvetica Neue"/>
                <a:cs typeface="Helvetica Neue"/>
              </a:rPr>
              <a:t>Jan</a:t>
            </a:r>
          </a:p>
        </p:txBody>
      </p:sp>
      <p:sp>
        <p:nvSpPr>
          <p:cNvPr id="17" name="TextBox 16"/>
          <p:cNvSpPr txBox="1"/>
          <p:nvPr/>
        </p:nvSpPr>
        <p:spPr>
          <a:xfrm>
            <a:off x="4034110" y="1922893"/>
            <a:ext cx="458275" cy="276999"/>
          </a:xfrm>
          <a:prstGeom prst="rect">
            <a:avLst/>
          </a:prstGeom>
          <a:noFill/>
        </p:spPr>
        <p:txBody>
          <a:bodyPr wrap="none" rtlCol="0">
            <a:spAutoFit/>
          </a:bodyPr>
          <a:lstStyle/>
          <a:p>
            <a:pPr algn="r"/>
            <a:r>
              <a:rPr lang="en-US" sz="1200" b="1" dirty="0" smtClean="0">
                <a:latin typeface="Helvetica Neue"/>
                <a:cs typeface="Helvetica Neue"/>
              </a:rPr>
              <a:t>Feb</a:t>
            </a:r>
          </a:p>
        </p:txBody>
      </p:sp>
      <p:sp>
        <p:nvSpPr>
          <p:cNvPr id="18" name="TextBox 17"/>
          <p:cNvSpPr txBox="1"/>
          <p:nvPr/>
        </p:nvSpPr>
        <p:spPr>
          <a:xfrm>
            <a:off x="6166513" y="1922893"/>
            <a:ext cx="479618" cy="276999"/>
          </a:xfrm>
          <a:prstGeom prst="rect">
            <a:avLst/>
          </a:prstGeom>
          <a:noFill/>
        </p:spPr>
        <p:txBody>
          <a:bodyPr wrap="none" rtlCol="0">
            <a:spAutoFit/>
          </a:bodyPr>
          <a:lstStyle/>
          <a:p>
            <a:pPr algn="r"/>
            <a:r>
              <a:rPr lang="en-US" sz="1200" b="1" dirty="0" smtClean="0">
                <a:latin typeface="Helvetica Neue"/>
                <a:cs typeface="Helvetica Neue"/>
              </a:rPr>
              <a:t>Mar</a:t>
            </a:r>
          </a:p>
        </p:txBody>
      </p:sp>
      <p:sp>
        <p:nvSpPr>
          <p:cNvPr id="19" name="TextBox 18"/>
          <p:cNvSpPr txBox="1"/>
          <p:nvPr/>
        </p:nvSpPr>
        <p:spPr>
          <a:xfrm>
            <a:off x="1880345" y="3597139"/>
            <a:ext cx="453970" cy="276999"/>
          </a:xfrm>
          <a:prstGeom prst="rect">
            <a:avLst/>
          </a:prstGeom>
          <a:noFill/>
        </p:spPr>
        <p:txBody>
          <a:bodyPr wrap="none" rtlCol="0">
            <a:spAutoFit/>
          </a:bodyPr>
          <a:lstStyle/>
          <a:p>
            <a:pPr algn="r"/>
            <a:r>
              <a:rPr lang="en-US" sz="1200" b="1" dirty="0" smtClean="0">
                <a:latin typeface="Helvetica Neue"/>
                <a:cs typeface="Helvetica Neue"/>
              </a:rPr>
              <a:t>Apr</a:t>
            </a:r>
          </a:p>
        </p:txBody>
      </p:sp>
      <p:sp>
        <p:nvSpPr>
          <p:cNvPr id="20" name="TextBox 19"/>
          <p:cNvSpPr txBox="1"/>
          <p:nvPr/>
        </p:nvSpPr>
        <p:spPr>
          <a:xfrm>
            <a:off x="3984114" y="3597139"/>
            <a:ext cx="505267" cy="276999"/>
          </a:xfrm>
          <a:prstGeom prst="rect">
            <a:avLst/>
          </a:prstGeom>
          <a:noFill/>
        </p:spPr>
        <p:txBody>
          <a:bodyPr wrap="none" rtlCol="0">
            <a:spAutoFit/>
          </a:bodyPr>
          <a:lstStyle/>
          <a:p>
            <a:pPr algn="r"/>
            <a:r>
              <a:rPr lang="en-US" sz="1200" b="1" dirty="0" smtClean="0">
                <a:latin typeface="Helvetica Neue"/>
                <a:cs typeface="Helvetica Neue"/>
              </a:rPr>
              <a:t>May</a:t>
            </a:r>
          </a:p>
        </p:txBody>
      </p:sp>
      <p:sp>
        <p:nvSpPr>
          <p:cNvPr id="21" name="TextBox 20"/>
          <p:cNvSpPr txBox="1"/>
          <p:nvPr/>
        </p:nvSpPr>
        <p:spPr>
          <a:xfrm>
            <a:off x="6189158" y="3597139"/>
            <a:ext cx="453970" cy="276999"/>
          </a:xfrm>
          <a:prstGeom prst="rect">
            <a:avLst/>
          </a:prstGeom>
          <a:noFill/>
        </p:spPr>
        <p:txBody>
          <a:bodyPr wrap="none" rtlCol="0">
            <a:spAutoFit/>
          </a:bodyPr>
          <a:lstStyle/>
          <a:p>
            <a:pPr algn="r"/>
            <a:r>
              <a:rPr lang="en-US" sz="1200" b="1" dirty="0" smtClean="0">
                <a:latin typeface="Helvetica Neue"/>
                <a:cs typeface="Helvetica Neue"/>
              </a:rPr>
              <a:t>Jun</a:t>
            </a:r>
          </a:p>
        </p:txBody>
      </p:sp>
      <p:sp>
        <p:nvSpPr>
          <p:cNvPr id="22" name="TextBox 21"/>
          <p:cNvSpPr txBox="1"/>
          <p:nvPr/>
        </p:nvSpPr>
        <p:spPr>
          <a:xfrm>
            <a:off x="1931641" y="5281401"/>
            <a:ext cx="402674" cy="276999"/>
          </a:xfrm>
          <a:prstGeom prst="rect">
            <a:avLst/>
          </a:prstGeom>
          <a:noFill/>
        </p:spPr>
        <p:txBody>
          <a:bodyPr wrap="none" rtlCol="0">
            <a:spAutoFit/>
          </a:bodyPr>
          <a:lstStyle/>
          <a:p>
            <a:pPr algn="r"/>
            <a:r>
              <a:rPr lang="en-US" sz="1200" b="1" dirty="0" smtClean="0">
                <a:latin typeface="Helvetica Neue"/>
                <a:cs typeface="Helvetica Neue"/>
              </a:rPr>
              <a:t>Jul</a:t>
            </a:r>
          </a:p>
        </p:txBody>
      </p:sp>
      <p:sp>
        <p:nvSpPr>
          <p:cNvPr id="23" name="TextBox 22"/>
          <p:cNvSpPr txBox="1"/>
          <p:nvPr/>
        </p:nvSpPr>
        <p:spPr>
          <a:xfrm>
            <a:off x="4014024" y="5281401"/>
            <a:ext cx="475357" cy="276999"/>
          </a:xfrm>
          <a:prstGeom prst="rect">
            <a:avLst/>
          </a:prstGeom>
          <a:noFill/>
        </p:spPr>
        <p:txBody>
          <a:bodyPr wrap="none" rtlCol="0">
            <a:spAutoFit/>
          </a:bodyPr>
          <a:lstStyle/>
          <a:p>
            <a:pPr algn="r"/>
            <a:r>
              <a:rPr lang="en-US" sz="1200" b="1" dirty="0" smtClean="0">
                <a:latin typeface="Helvetica Neue"/>
                <a:cs typeface="Helvetica Neue"/>
              </a:rPr>
              <a:t>Aug</a:t>
            </a:r>
          </a:p>
        </p:txBody>
      </p:sp>
      <p:sp>
        <p:nvSpPr>
          <p:cNvPr id="24" name="TextBox 23"/>
          <p:cNvSpPr txBox="1"/>
          <p:nvPr/>
        </p:nvSpPr>
        <p:spPr>
          <a:xfrm>
            <a:off x="6176235" y="5281401"/>
            <a:ext cx="466892" cy="276999"/>
          </a:xfrm>
          <a:prstGeom prst="rect">
            <a:avLst/>
          </a:prstGeom>
          <a:noFill/>
        </p:spPr>
        <p:txBody>
          <a:bodyPr wrap="none" rtlCol="0">
            <a:spAutoFit/>
          </a:bodyPr>
          <a:lstStyle/>
          <a:p>
            <a:pPr algn="r"/>
            <a:r>
              <a:rPr lang="en-US" sz="1200" b="1" dirty="0" smtClean="0">
                <a:latin typeface="Helvetica Neue"/>
                <a:cs typeface="Helvetica Neue"/>
              </a:rPr>
              <a:t>Sep</a:t>
            </a:r>
          </a:p>
        </p:txBody>
      </p:sp>
      <p:sp>
        <p:nvSpPr>
          <p:cNvPr id="25" name="TextBox 24"/>
          <p:cNvSpPr txBox="1"/>
          <p:nvPr/>
        </p:nvSpPr>
        <p:spPr>
          <a:xfrm>
            <a:off x="1877340" y="6955647"/>
            <a:ext cx="453970" cy="276999"/>
          </a:xfrm>
          <a:prstGeom prst="rect">
            <a:avLst/>
          </a:prstGeom>
          <a:noFill/>
        </p:spPr>
        <p:txBody>
          <a:bodyPr wrap="none" rtlCol="0">
            <a:spAutoFit/>
          </a:bodyPr>
          <a:lstStyle/>
          <a:p>
            <a:pPr algn="r"/>
            <a:r>
              <a:rPr lang="en-US" sz="1200" b="1" dirty="0" smtClean="0">
                <a:latin typeface="Helvetica Neue"/>
                <a:cs typeface="Helvetica Neue"/>
              </a:rPr>
              <a:t>Oct</a:t>
            </a:r>
          </a:p>
        </p:txBody>
      </p:sp>
      <p:sp>
        <p:nvSpPr>
          <p:cNvPr id="26" name="TextBox 25"/>
          <p:cNvSpPr txBox="1"/>
          <p:nvPr/>
        </p:nvSpPr>
        <p:spPr>
          <a:xfrm>
            <a:off x="4006759" y="6955647"/>
            <a:ext cx="479618" cy="276999"/>
          </a:xfrm>
          <a:prstGeom prst="rect">
            <a:avLst/>
          </a:prstGeom>
          <a:noFill/>
        </p:spPr>
        <p:txBody>
          <a:bodyPr wrap="none" rtlCol="0">
            <a:spAutoFit/>
          </a:bodyPr>
          <a:lstStyle/>
          <a:p>
            <a:pPr algn="r"/>
            <a:r>
              <a:rPr lang="en-US" sz="1200" b="1" dirty="0" smtClean="0">
                <a:latin typeface="Helvetica Neue"/>
                <a:cs typeface="Helvetica Neue"/>
              </a:rPr>
              <a:t>Nov</a:t>
            </a:r>
          </a:p>
        </p:txBody>
      </p:sp>
      <p:sp>
        <p:nvSpPr>
          <p:cNvPr id="27" name="TextBox 26"/>
          <p:cNvSpPr txBox="1"/>
          <p:nvPr/>
        </p:nvSpPr>
        <p:spPr>
          <a:xfrm>
            <a:off x="6160506" y="6955647"/>
            <a:ext cx="479618" cy="276999"/>
          </a:xfrm>
          <a:prstGeom prst="rect">
            <a:avLst/>
          </a:prstGeom>
          <a:noFill/>
        </p:spPr>
        <p:txBody>
          <a:bodyPr wrap="none" rtlCol="0">
            <a:spAutoFit/>
          </a:bodyPr>
          <a:lstStyle/>
          <a:p>
            <a:pPr algn="r"/>
            <a:r>
              <a:rPr lang="en-US" sz="1200" b="1" dirty="0" smtClean="0">
                <a:latin typeface="Helvetica Neue"/>
                <a:cs typeface="Helvetica Neue"/>
              </a:rPr>
              <a:t>Dec</a:t>
            </a:r>
          </a:p>
        </p:txBody>
      </p:sp>
      <p:sp>
        <p:nvSpPr>
          <p:cNvPr id="29" name="TextBox 28"/>
          <p:cNvSpPr txBox="1"/>
          <p:nvPr/>
        </p:nvSpPr>
        <p:spPr>
          <a:xfrm>
            <a:off x="209602" y="7694715"/>
            <a:ext cx="6430521" cy="276999"/>
          </a:xfrm>
          <a:prstGeom prst="rect">
            <a:avLst/>
          </a:prstGeom>
          <a:noFill/>
        </p:spPr>
        <p:txBody>
          <a:bodyPr wrap="square" rtlCol="0">
            <a:spAutoFit/>
          </a:bodyPr>
          <a:lstStyle/>
          <a:p>
            <a:pPr algn="ctr"/>
            <a:r>
              <a:rPr lang="en-US" sz="1200" b="1" dirty="0" smtClean="0">
                <a:latin typeface="Helvetica Neue"/>
                <a:cs typeface="Helvetica Neue"/>
              </a:rPr>
              <a:t>Depth-averaged </a:t>
            </a:r>
            <a:r>
              <a:rPr lang="en-US" sz="1200" b="1" dirty="0" smtClean="0">
                <a:latin typeface="Helvetica Neue"/>
                <a:cs typeface="Helvetica Neue"/>
              </a:rPr>
              <a:t>Current Speed (cm/s)</a:t>
            </a:r>
            <a:endParaRPr lang="en-US" sz="1200" b="1" dirty="0" smtClean="0">
              <a:latin typeface="Helvetica Neue"/>
              <a:cs typeface="Helvetica Neue"/>
            </a:endParaRPr>
          </a:p>
        </p:txBody>
      </p:sp>
      <p:sp>
        <p:nvSpPr>
          <p:cNvPr id="30" name="TextBox 29"/>
          <p:cNvSpPr txBox="1"/>
          <p:nvPr/>
        </p:nvSpPr>
        <p:spPr>
          <a:xfrm>
            <a:off x="28550" y="7541029"/>
            <a:ext cx="434221" cy="246221"/>
          </a:xfrm>
          <a:prstGeom prst="rect">
            <a:avLst/>
          </a:prstGeom>
          <a:noFill/>
        </p:spPr>
        <p:txBody>
          <a:bodyPr wrap="none" rtlCol="0">
            <a:spAutoFit/>
          </a:bodyPr>
          <a:lstStyle/>
          <a:p>
            <a:pPr algn="ctr"/>
            <a:r>
              <a:rPr lang="en-US" sz="1000" b="1" dirty="0" smtClean="0">
                <a:latin typeface="Helvetica Neue"/>
                <a:cs typeface="Helvetica Neue"/>
              </a:rPr>
              <a:t>0.05</a:t>
            </a:r>
            <a:endParaRPr lang="en-US" sz="1000" b="1" dirty="0" smtClean="0">
              <a:latin typeface="Helvetica Neue"/>
              <a:cs typeface="Helvetica Neue"/>
            </a:endParaRPr>
          </a:p>
        </p:txBody>
      </p:sp>
      <p:sp>
        <p:nvSpPr>
          <p:cNvPr id="32" name="TextBox 31"/>
          <p:cNvSpPr txBox="1"/>
          <p:nvPr/>
        </p:nvSpPr>
        <p:spPr>
          <a:xfrm>
            <a:off x="1230532" y="7526909"/>
            <a:ext cx="327269" cy="246221"/>
          </a:xfrm>
          <a:prstGeom prst="rect">
            <a:avLst/>
          </a:prstGeom>
          <a:noFill/>
        </p:spPr>
        <p:txBody>
          <a:bodyPr wrap="none" rtlCol="0">
            <a:spAutoFit/>
          </a:bodyPr>
          <a:lstStyle/>
          <a:p>
            <a:pPr algn="ctr"/>
            <a:r>
              <a:rPr lang="en-US" sz="1000" b="1" dirty="0" smtClean="0">
                <a:latin typeface="Helvetica Neue"/>
                <a:cs typeface="Helvetica Neue"/>
              </a:rPr>
              <a:t>10</a:t>
            </a:r>
            <a:endParaRPr lang="en-US" sz="1000" b="1" dirty="0" smtClean="0">
              <a:latin typeface="Helvetica Neue"/>
              <a:cs typeface="Helvetica Neue"/>
            </a:endParaRPr>
          </a:p>
        </p:txBody>
      </p:sp>
      <p:sp>
        <p:nvSpPr>
          <p:cNvPr id="33" name="TextBox 32"/>
          <p:cNvSpPr txBox="1"/>
          <p:nvPr/>
        </p:nvSpPr>
        <p:spPr>
          <a:xfrm>
            <a:off x="2464446" y="7527019"/>
            <a:ext cx="327269" cy="246221"/>
          </a:xfrm>
          <a:prstGeom prst="rect">
            <a:avLst/>
          </a:prstGeom>
          <a:noFill/>
        </p:spPr>
        <p:txBody>
          <a:bodyPr wrap="none" rtlCol="0">
            <a:spAutoFit/>
          </a:bodyPr>
          <a:lstStyle/>
          <a:p>
            <a:pPr algn="ctr"/>
            <a:r>
              <a:rPr lang="en-US" sz="1000" b="1" dirty="0" smtClean="0">
                <a:latin typeface="Helvetica Neue"/>
                <a:cs typeface="Helvetica Neue"/>
              </a:rPr>
              <a:t>20</a:t>
            </a:r>
            <a:endParaRPr lang="en-US" sz="1000" b="1" dirty="0" smtClean="0">
              <a:latin typeface="Helvetica Neue"/>
              <a:cs typeface="Helvetica Neue"/>
            </a:endParaRPr>
          </a:p>
        </p:txBody>
      </p:sp>
      <p:sp>
        <p:nvSpPr>
          <p:cNvPr id="35" name="TextBox 34"/>
          <p:cNvSpPr txBox="1"/>
          <p:nvPr/>
        </p:nvSpPr>
        <p:spPr>
          <a:xfrm>
            <a:off x="3688938" y="7527129"/>
            <a:ext cx="327269" cy="246221"/>
          </a:xfrm>
          <a:prstGeom prst="rect">
            <a:avLst/>
          </a:prstGeom>
          <a:noFill/>
        </p:spPr>
        <p:txBody>
          <a:bodyPr wrap="none" rtlCol="0">
            <a:spAutoFit/>
          </a:bodyPr>
          <a:lstStyle/>
          <a:p>
            <a:pPr algn="ctr"/>
            <a:r>
              <a:rPr lang="en-US" sz="1000" b="1" dirty="0" smtClean="0">
                <a:latin typeface="Helvetica Neue"/>
                <a:cs typeface="Helvetica Neue"/>
              </a:rPr>
              <a:t>30</a:t>
            </a:r>
            <a:endParaRPr lang="en-US" sz="1000" b="1" dirty="0" smtClean="0">
              <a:latin typeface="Helvetica Neue"/>
              <a:cs typeface="Helvetica Neue"/>
            </a:endParaRPr>
          </a:p>
        </p:txBody>
      </p:sp>
      <p:sp>
        <p:nvSpPr>
          <p:cNvPr id="37" name="TextBox 36"/>
          <p:cNvSpPr txBox="1"/>
          <p:nvPr/>
        </p:nvSpPr>
        <p:spPr>
          <a:xfrm>
            <a:off x="4922433" y="7527129"/>
            <a:ext cx="327269" cy="246221"/>
          </a:xfrm>
          <a:prstGeom prst="rect">
            <a:avLst/>
          </a:prstGeom>
          <a:noFill/>
        </p:spPr>
        <p:txBody>
          <a:bodyPr wrap="none" rtlCol="0">
            <a:spAutoFit/>
          </a:bodyPr>
          <a:lstStyle/>
          <a:p>
            <a:pPr algn="ctr"/>
            <a:r>
              <a:rPr lang="en-US" sz="1000" b="1" dirty="0" smtClean="0">
                <a:latin typeface="Helvetica Neue"/>
                <a:cs typeface="Helvetica Neue"/>
              </a:rPr>
              <a:t>40</a:t>
            </a:r>
            <a:endParaRPr lang="en-US" sz="1000" b="1" dirty="0" smtClean="0">
              <a:latin typeface="Helvetica Neue"/>
              <a:cs typeface="Helvetica Neue"/>
            </a:endParaRPr>
          </a:p>
        </p:txBody>
      </p:sp>
      <p:sp>
        <p:nvSpPr>
          <p:cNvPr id="38" name="TextBox 37"/>
          <p:cNvSpPr txBox="1"/>
          <p:nvPr/>
        </p:nvSpPr>
        <p:spPr>
          <a:xfrm>
            <a:off x="6172108" y="7541029"/>
            <a:ext cx="327269" cy="246221"/>
          </a:xfrm>
          <a:prstGeom prst="rect">
            <a:avLst/>
          </a:prstGeom>
          <a:noFill/>
        </p:spPr>
        <p:txBody>
          <a:bodyPr wrap="none" rtlCol="0">
            <a:spAutoFit/>
          </a:bodyPr>
          <a:lstStyle/>
          <a:p>
            <a:pPr algn="ctr"/>
            <a:r>
              <a:rPr lang="en-US" sz="1000" b="1" dirty="0" smtClean="0">
                <a:latin typeface="Helvetica Neue"/>
                <a:cs typeface="Helvetica Neue"/>
              </a:rPr>
              <a:t>50</a:t>
            </a:r>
            <a:endParaRPr lang="en-US" sz="1000" b="1" dirty="0" smtClean="0">
              <a:latin typeface="Helvetica Neue"/>
              <a:cs typeface="Helvetica Neue"/>
            </a:endParaRPr>
          </a:p>
        </p:txBody>
      </p:sp>
      <p:sp>
        <p:nvSpPr>
          <p:cNvPr id="50" name="TextBox 49"/>
          <p:cNvSpPr txBox="1"/>
          <p:nvPr/>
        </p:nvSpPr>
        <p:spPr>
          <a:xfrm>
            <a:off x="209602" y="7962091"/>
            <a:ext cx="6251448" cy="400110"/>
          </a:xfrm>
          <a:prstGeom prst="rect">
            <a:avLst/>
          </a:prstGeom>
          <a:noFill/>
        </p:spPr>
        <p:txBody>
          <a:bodyPr wrap="square" rtlCol="0">
            <a:spAutoFit/>
          </a:bodyPr>
          <a:lstStyle/>
          <a:p>
            <a:pPr algn="just"/>
            <a:r>
              <a:rPr lang="en-US" sz="1000" b="1" dirty="0">
                <a:latin typeface="Helvetica Neue"/>
                <a:cs typeface="Helvetica Neue"/>
              </a:rPr>
              <a:t>Figure </a:t>
            </a:r>
            <a:r>
              <a:rPr lang="en-US" sz="1000" b="1" dirty="0" smtClean="0">
                <a:latin typeface="Helvetica Neue"/>
                <a:cs typeface="Helvetica Neue"/>
              </a:rPr>
              <a:t>10</a:t>
            </a:r>
            <a:r>
              <a:rPr lang="en-US" sz="1000" dirty="0" smtClean="0">
                <a:latin typeface="Helvetica Neue"/>
                <a:cs typeface="Helvetica Neue"/>
              </a:rPr>
              <a:t>: </a:t>
            </a:r>
            <a:r>
              <a:rPr lang="en-US" sz="1000" dirty="0">
                <a:latin typeface="Helvetica Neue"/>
                <a:cs typeface="Helvetica Neue"/>
              </a:rPr>
              <a:t>Monthly mean depth-averaged velocities (arrows) and current speeds (color shading</a:t>
            </a:r>
            <a:r>
              <a:rPr lang="en-US" sz="1000" dirty="0" smtClean="0">
                <a:latin typeface="Helvetica Neue"/>
                <a:cs typeface="Helvetica Neue"/>
              </a:rPr>
              <a:t>). </a:t>
            </a:r>
            <a:r>
              <a:rPr lang="en-US" sz="1000" dirty="0">
                <a:latin typeface="Helvetica Neue"/>
                <a:cs typeface="Helvetica Neue"/>
              </a:rPr>
              <a:t>Currents less than 0.5 cm/s have not been shaded.</a:t>
            </a:r>
            <a:endParaRPr lang="en-US" sz="1000" dirty="0">
              <a:latin typeface="Helvetica Neue"/>
              <a:cs typeface="Helvetica Neue"/>
            </a:endParaRPr>
          </a:p>
        </p:txBody>
      </p:sp>
    </p:spTree>
    <p:extLst>
      <p:ext uri="{BB962C8B-B14F-4D97-AF65-F5344CB8AC3E}">
        <p14:creationId xmlns:p14="http://schemas.microsoft.com/office/powerpoint/2010/main" val="1566541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month_12.png"/>
          <p:cNvPicPr>
            <a:picLocks noChangeAspect="1"/>
          </p:cNvPicPr>
          <p:nvPr/>
        </p:nvPicPr>
        <p:blipFill rotWithShape="1">
          <a:blip r:embed="rId2">
            <a:extLst>
              <a:ext uri="{28A0092B-C50C-407E-A947-70E740481C1C}">
                <a14:useLocalDpi xmlns:a14="http://schemas.microsoft.com/office/drawing/2010/main" val="0"/>
              </a:ext>
            </a:extLst>
          </a:blip>
          <a:srcRect l="5555" b="12296"/>
          <a:stretch/>
        </p:blipFill>
        <p:spPr>
          <a:xfrm>
            <a:off x="4521972" y="5574302"/>
            <a:ext cx="2159004" cy="1724912"/>
          </a:xfrm>
          <a:prstGeom prst="rect">
            <a:avLst/>
          </a:prstGeom>
        </p:spPr>
      </p:pic>
      <p:pic>
        <p:nvPicPr>
          <p:cNvPr id="43" name="Picture 42" descr="month_11.png"/>
          <p:cNvPicPr>
            <a:picLocks noChangeAspect="1"/>
          </p:cNvPicPr>
          <p:nvPr/>
        </p:nvPicPr>
        <p:blipFill rotWithShape="1">
          <a:blip r:embed="rId3">
            <a:extLst>
              <a:ext uri="{28A0092B-C50C-407E-A947-70E740481C1C}">
                <a14:useLocalDpi xmlns:a14="http://schemas.microsoft.com/office/drawing/2010/main" val="0"/>
              </a:ext>
            </a:extLst>
          </a:blip>
          <a:srcRect l="5593" b="12296"/>
          <a:stretch/>
        </p:blipFill>
        <p:spPr>
          <a:xfrm>
            <a:off x="2363838" y="5574303"/>
            <a:ext cx="2158137" cy="1724911"/>
          </a:xfrm>
          <a:prstGeom prst="rect">
            <a:avLst/>
          </a:prstGeom>
        </p:spPr>
      </p:pic>
      <p:pic>
        <p:nvPicPr>
          <p:cNvPr id="42" name="Picture 41" descr="month_10.png"/>
          <p:cNvPicPr>
            <a:picLocks noChangeAspect="1"/>
          </p:cNvPicPr>
          <p:nvPr/>
        </p:nvPicPr>
        <p:blipFill rotWithShape="1">
          <a:blip r:embed="rId4">
            <a:extLst>
              <a:ext uri="{28A0092B-C50C-407E-A947-70E740481C1C}">
                <a14:useLocalDpi xmlns:a14="http://schemas.microsoft.com/office/drawing/2010/main" val="0"/>
              </a:ext>
            </a:extLst>
          </a:blip>
          <a:srcRect b="12295"/>
          <a:stretch/>
        </p:blipFill>
        <p:spPr>
          <a:xfrm>
            <a:off x="77839" y="5574303"/>
            <a:ext cx="2286000" cy="1724911"/>
          </a:xfrm>
          <a:prstGeom prst="rect">
            <a:avLst/>
          </a:prstGeom>
        </p:spPr>
      </p:pic>
      <p:pic>
        <p:nvPicPr>
          <p:cNvPr id="41" name="Picture 40" descr="month_9.png"/>
          <p:cNvPicPr>
            <a:picLocks noChangeAspect="1"/>
          </p:cNvPicPr>
          <p:nvPr/>
        </p:nvPicPr>
        <p:blipFill rotWithShape="1">
          <a:blip r:embed="rId5">
            <a:extLst>
              <a:ext uri="{28A0092B-C50C-407E-A947-70E740481C1C}">
                <a14:useLocalDpi xmlns:a14="http://schemas.microsoft.com/office/drawing/2010/main" val="0"/>
              </a:ext>
            </a:extLst>
          </a:blip>
          <a:srcRect l="5555" b="14517"/>
          <a:stretch/>
        </p:blipFill>
        <p:spPr>
          <a:xfrm>
            <a:off x="4521976" y="3893091"/>
            <a:ext cx="2159000" cy="1681211"/>
          </a:xfrm>
          <a:prstGeom prst="rect">
            <a:avLst/>
          </a:prstGeom>
        </p:spPr>
      </p:pic>
      <p:pic>
        <p:nvPicPr>
          <p:cNvPr id="40" name="Picture 39" descr="month_8.png"/>
          <p:cNvPicPr>
            <a:picLocks noChangeAspect="1"/>
          </p:cNvPicPr>
          <p:nvPr/>
        </p:nvPicPr>
        <p:blipFill rotWithShape="1">
          <a:blip r:embed="rId6">
            <a:extLst>
              <a:ext uri="{28A0092B-C50C-407E-A947-70E740481C1C}">
                <a14:useLocalDpi xmlns:a14="http://schemas.microsoft.com/office/drawing/2010/main" val="0"/>
              </a:ext>
            </a:extLst>
          </a:blip>
          <a:srcRect l="5593" b="14517"/>
          <a:stretch/>
        </p:blipFill>
        <p:spPr>
          <a:xfrm>
            <a:off x="2363838" y="3893091"/>
            <a:ext cx="2158137" cy="1681212"/>
          </a:xfrm>
          <a:prstGeom prst="rect">
            <a:avLst/>
          </a:prstGeom>
        </p:spPr>
      </p:pic>
      <p:pic>
        <p:nvPicPr>
          <p:cNvPr id="39" name="Picture 38" descr="month_7.png"/>
          <p:cNvPicPr>
            <a:picLocks noChangeAspect="1"/>
          </p:cNvPicPr>
          <p:nvPr/>
        </p:nvPicPr>
        <p:blipFill rotWithShape="1">
          <a:blip r:embed="rId7">
            <a:extLst>
              <a:ext uri="{28A0092B-C50C-407E-A947-70E740481C1C}">
                <a14:useLocalDpi xmlns:a14="http://schemas.microsoft.com/office/drawing/2010/main" val="0"/>
              </a:ext>
            </a:extLst>
          </a:blip>
          <a:srcRect b="14517"/>
          <a:stretch/>
        </p:blipFill>
        <p:spPr>
          <a:xfrm>
            <a:off x="76974" y="3893091"/>
            <a:ext cx="2286000" cy="1681211"/>
          </a:xfrm>
          <a:prstGeom prst="rect">
            <a:avLst/>
          </a:prstGeom>
        </p:spPr>
      </p:pic>
      <p:pic>
        <p:nvPicPr>
          <p:cNvPr id="36" name="Picture 35" descr="month_6.png"/>
          <p:cNvPicPr>
            <a:picLocks noChangeAspect="1"/>
          </p:cNvPicPr>
          <p:nvPr/>
        </p:nvPicPr>
        <p:blipFill rotWithShape="1">
          <a:blip r:embed="rId8">
            <a:extLst>
              <a:ext uri="{28A0092B-C50C-407E-A947-70E740481C1C}">
                <a14:useLocalDpi xmlns:a14="http://schemas.microsoft.com/office/drawing/2010/main" val="0"/>
              </a:ext>
            </a:extLst>
          </a:blip>
          <a:srcRect l="5555" b="14349"/>
          <a:stretch/>
        </p:blipFill>
        <p:spPr>
          <a:xfrm>
            <a:off x="4521972" y="2208567"/>
            <a:ext cx="2159001" cy="1684524"/>
          </a:xfrm>
          <a:prstGeom prst="rect">
            <a:avLst/>
          </a:prstGeom>
        </p:spPr>
      </p:pic>
      <p:pic>
        <p:nvPicPr>
          <p:cNvPr id="34" name="Picture 33" descr="month_5.png"/>
          <p:cNvPicPr>
            <a:picLocks noChangeAspect="1"/>
          </p:cNvPicPr>
          <p:nvPr/>
        </p:nvPicPr>
        <p:blipFill rotWithShape="1">
          <a:blip r:embed="rId9">
            <a:extLst>
              <a:ext uri="{28A0092B-C50C-407E-A947-70E740481C1C}">
                <a14:useLocalDpi xmlns:a14="http://schemas.microsoft.com/office/drawing/2010/main" val="0"/>
              </a:ext>
            </a:extLst>
          </a:blip>
          <a:srcRect l="5416" b="14349"/>
          <a:stretch/>
        </p:blipFill>
        <p:spPr>
          <a:xfrm>
            <a:off x="2359798" y="2208567"/>
            <a:ext cx="2162175" cy="1684524"/>
          </a:xfrm>
          <a:prstGeom prst="rect">
            <a:avLst/>
          </a:prstGeom>
        </p:spPr>
      </p:pic>
      <p:pic>
        <p:nvPicPr>
          <p:cNvPr id="31" name="Picture 30" descr="month_4.png"/>
          <p:cNvPicPr>
            <a:picLocks noChangeAspect="1"/>
          </p:cNvPicPr>
          <p:nvPr/>
        </p:nvPicPr>
        <p:blipFill rotWithShape="1">
          <a:blip r:embed="rId10">
            <a:extLst>
              <a:ext uri="{28A0092B-C50C-407E-A947-70E740481C1C}">
                <a14:useLocalDpi xmlns:a14="http://schemas.microsoft.com/office/drawing/2010/main" val="0"/>
              </a:ext>
            </a:extLst>
          </a:blip>
          <a:srcRect b="14349"/>
          <a:stretch/>
        </p:blipFill>
        <p:spPr>
          <a:xfrm>
            <a:off x="73799" y="2208567"/>
            <a:ext cx="2286000" cy="1684524"/>
          </a:xfrm>
          <a:prstGeom prst="rect">
            <a:avLst/>
          </a:prstGeom>
        </p:spPr>
      </p:pic>
      <p:pic>
        <p:nvPicPr>
          <p:cNvPr id="28" name="Picture 27" descr="month_3.png"/>
          <p:cNvPicPr>
            <a:picLocks noChangeAspect="1"/>
          </p:cNvPicPr>
          <p:nvPr/>
        </p:nvPicPr>
        <p:blipFill rotWithShape="1">
          <a:blip r:embed="rId11">
            <a:extLst>
              <a:ext uri="{28A0092B-C50C-407E-A947-70E740481C1C}">
                <a14:useLocalDpi xmlns:a14="http://schemas.microsoft.com/office/drawing/2010/main" val="0"/>
              </a:ext>
            </a:extLst>
          </a:blip>
          <a:srcRect l="5555" b="14439"/>
          <a:stretch/>
        </p:blipFill>
        <p:spPr>
          <a:xfrm>
            <a:off x="4521976" y="532166"/>
            <a:ext cx="2159000" cy="1682751"/>
          </a:xfrm>
          <a:prstGeom prst="rect">
            <a:avLst/>
          </a:prstGeom>
        </p:spPr>
      </p:pic>
      <p:pic>
        <p:nvPicPr>
          <p:cNvPr id="4" name="Picture 3" descr="month_2.png"/>
          <p:cNvPicPr>
            <a:picLocks noChangeAspect="1"/>
          </p:cNvPicPr>
          <p:nvPr/>
        </p:nvPicPr>
        <p:blipFill rotWithShape="1">
          <a:blip r:embed="rId12">
            <a:extLst>
              <a:ext uri="{28A0092B-C50C-407E-A947-70E740481C1C}">
                <a14:useLocalDpi xmlns:a14="http://schemas.microsoft.com/office/drawing/2010/main" val="0"/>
              </a:ext>
            </a:extLst>
          </a:blip>
          <a:srcRect l="5593" b="14439"/>
          <a:stretch/>
        </p:blipFill>
        <p:spPr>
          <a:xfrm>
            <a:off x="2363838" y="532166"/>
            <a:ext cx="2158137" cy="1682751"/>
          </a:xfrm>
          <a:prstGeom prst="rect">
            <a:avLst/>
          </a:prstGeom>
        </p:spPr>
      </p:pic>
      <p:pic>
        <p:nvPicPr>
          <p:cNvPr id="3" name="Picture 2" descr="month_1.png"/>
          <p:cNvPicPr>
            <a:picLocks noChangeAspect="1"/>
          </p:cNvPicPr>
          <p:nvPr/>
        </p:nvPicPr>
        <p:blipFill rotWithShape="1">
          <a:blip r:embed="rId13">
            <a:extLst>
              <a:ext uri="{28A0092B-C50C-407E-A947-70E740481C1C}">
                <a14:useLocalDpi xmlns:a14="http://schemas.microsoft.com/office/drawing/2010/main" val="0"/>
              </a:ext>
            </a:extLst>
          </a:blip>
          <a:srcRect b="14439"/>
          <a:stretch/>
        </p:blipFill>
        <p:spPr>
          <a:xfrm>
            <a:off x="74180" y="532166"/>
            <a:ext cx="2286000" cy="1682751"/>
          </a:xfrm>
          <a:prstGeom prst="rect">
            <a:avLst/>
          </a:prstGeom>
        </p:spPr>
      </p:pic>
      <p:pic>
        <p:nvPicPr>
          <p:cNvPr id="49" name="Picture 48" descr="month_4.png"/>
          <p:cNvPicPr>
            <a:picLocks noChangeAspect="1"/>
          </p:cNvPicPr>
          <p:nvPr/>
        </p:nvPicPr>
        <p:blipFill rotWithShape="1">
          <a:blip r:embed="rId14">
            <a:extLst>
              <a:ext uri="{28A0092B-C50C-407E-A947-70E740481C1C}">
                <a14:useLocalDpi xmlns:a14="http://schemas.microsoft.com/office/drawing/2010/main" val="0"/>
              </a:ext>
            </a:extLst>
          </a:blip>
          <a:srcRect l="5735" t="87851" r="808" b="7394"/>
          <a:stretch/>
        </p:blipFill>
        <p:spPr>
          <a:xfrm>
            <a:off x="198366" y="7311458"/>
            <a:ext cx="6447764" cy="282263"/>
          </a:xfrm>
          <a:prstGeom prst="rect">
            <a:avLst/>
          </a:prstGeom>
        </p:spPr>
      </p:pic>
      <p:sp>
        <p:nvSpPr>
          <p:cNvPr id="16" name="TextBox 15"/>
          <p:cNvSpPr txBox="1"/>
          <p:nvPr/>
        </p:nvSpPr>
        <p:spPr>
          <a:xfrm>
            <a:off x="1883348" y="1922893"/>
            <a:ext cx="453970" cy="276999"/>
          </a:xfrm>
          <a:prstGeom prst="rect">
            <a:avLst/>
          </a:prstGeom>
          <a:noFill/>
        </p:spPr>
        <p:txBody>
          <a:bodyPr wrap="none" rtlCol="0">
            <a:spAutoFit/>
          </a:bodyPr>
          <a:lstStyle/>
          <a:p>
            <a:pPr algn="r"/>
            <a:r>
              <a:rPr lang="en-US" sz="1200" b="1" dirty="0" smtClean="0">
                <a:latin typeface="Helvetica Neue"/>
                <a:cs typeface="Helvetica Neue"/>
              </a:rPr>
              <a:t>Jan</a:t>
            </a:r>
          </a:p>
        </p:txBody>
      </p:sp>
      <p:sp>
        <p:nvSpPr>
          <p:cNvPr id="17" name="TextBox 16"/>
          <p:cNvSpPr txBox="1"/>
          <p:nvPr/>
        </p:nvSpPr>
        <p:spPr>
          <a:xfrm>
            <a:off x="4034110" y="1922893"/>
            <a:ext cx="458275" cy="276999"/>
          </a:xfrm>
          <a:prstGeom prst="rect">
            <a:avLst/>
          </a:prstGeom>
          <a:noFill/>
        </p:spPr>
        <p:txBody>
          <a:bodyPr wrap="none" rtlCol="0">
            <a:spAutoFit/>
          </a:bodyPr>
          <a:lstStyle/>
          <a:p>
            <a:pPr algn="r"/>
            <a:r>
              <a:rPr lang="en-US" sz="1200" b="1" dirty="0" smtClean="0">
                <a:latin typeface="Helvetica Neue"/>
                <a:cs typeface="Helvetica Neue"/>
              </a:rPr>
              <a:t>Feb</a:t>
            </a:r>
          </a:p>
        </p:txBody>
      </p:sp>
      <p:sp>
        <p:nvSpPr>
          <p:cNvPr id="18" name="TextBox 17"/>
          <p:cNvSpPr txBox="1"/>
          <p:nvPr/>
        </p:nvSpPr>
        <p:spPr>
          <a:xfrm>
            <a:off x="6166513" y="1922893"/>
            <a:ext cx="479618" cy="276999"/>
          </a:xfrm>
          <a:prstGeom prst="rect">
            <a:avLst/>
          </a:prstGeom>
          <a:noFill/>
        </p:spPr>
        <p:txBody>
          <a:bodyPr wrap="none" rtlCol="0">
            <a:spAutoFit/>
          </a:bodyPr>
          <a:lstStyle/>
          <a:p>
            <a:pPr algn="r"/>
            <a:r>
              <a:rPr lang="en-US" sz="1200" b="1" dirty="0" smtClean="0">
                <a:latin typeface="Helvetica Neue"/>
                <a:cs typeface="Helvetica Neue"/>
              </a:rPr>
              <a:t>Mar</a:t>
            </a:r>
          </a:p>
        </p:txBody>
      </p:sp>
      <p:sp>
        <p:nvSpPr>
          <p:cNvPr id="19" name="TextBox 18"/>
          <p:cNvSpPr txBox="1"/>
          <p:nvPr/>
        </p:nvSpPr>
        <p:spPr>
          <a:xfrm>
            <a:off x="1880345" y="3597139"/>
            <a:ext cx="453970" cy="276999"/>
          </a:xfrm>
          <a:prstGeom prst="rect">
            <a:avLst/>
          </a:prstGeom>
          <a:noFill/>
        </p:spPr>
        <p:txBody>
          <a:bodyPr wrap="none" rtlCol="0">
            <a:spAutoFit/>
          </a:bodyPr>
          <a:lstStyle/>
          <a:p>
            <a:pPr algn="r"/>
            <a:r>
              <a:rPr lang="en-US" sz="1200" b="1" dirty="0" smtClean="0">
                <a:latin typeface="Helvetica Neue"/>
                <a:cs typeface="Helvetica Neue"/>
              </a:rPr>
              <a:t>Apr</a:t>
            </a:r>
          </a:p>
        </p:txBody>
      </p:sp>
      <p:sp>
        <p:nvSpPr>
          <p:cNvPr id="20" name="TextBox 19"/>
          <p:cNvSpPr txBox="1"/>
          <p:nvPr/>
        </p:nvSpPr>
        <p:spPr>
          <a:xfrm>
            <a:off x="3984114" y="3597139"/>
            <a:ext cx="505267" cy="276999"/>
          </a:xfrm>
          <a:prstGeom prst="rect">
            <a:avLst/>
          </a:prstGeom>
          <a:noFill/>
        </p:spPr>
        <p:txBody>
          <a:bodyPr wrap="none" rtlCol="0">
            <a:spAutoFit/>
          </a:bodyPr>
          <a:lstStyle/>
          <a:p>
            <a:pPr algn="r"/>
            <a:r>
              <a:rPr lang="en-US" sz="1200" b="1" dirty="0" smtClean="0">
                <a:latin typeface="Helvetica Neue"/>
                <a:cs typeface="Helvetica Neue"/>
              </a:rPr>
              <a:t>May</a:t>
            </a:r>
          </a:p>
        </p:txBody>
      </p:sp>
      <p:sp>
        <p:nvSpPr>
          <p:cNvPr id="21" name="TextBox 20"/>
          <p:cNvSpPr txBox="1"/>
          <p:nvPr/>
        </p:nvSpPr>
        <p:spPr>
          <a:xfrm>
            <a:off x="6189158" y="3597139"/>
            <a:ext cx="453970" cy="276999"/>
          </a:xfrm>
          <a:prstGeom prst="rect">
            <a:avLst/>
          </a:prstGeom>
          <a:noFill/>
        </p:spPr>
        <p:txBody>
          <a:bodyPr wrap="none" rtlCol="0">
            <a:spAutoFit/>
          </a:bodyPr>
          <a:lstStyle/>
          <a:p>
            <a:pPr algn="r"/>
            <a:r>
              <a:rPr lang="en-US" sz="1200" b="1" dirty="0" smtClean="0">
                <a:latin typeface="Helvetica Neue"/>
                <a:cs typeface="Helvetica Neue"/>
              </a:rPr>
              <a:t>Jun</a:t>
            </a:r>
          </a:p>
        </p:txBody>
      </p:sp>
      <p:sp>
        <p:nvSpPr>
          <p:cNvPr id="22" name="TextBox 21"/>
          <p:cNvSpPr txBox="1"/>
          <p:nvPr/>
        </p:nvSpPr>
        <p:spPr>
          <a:xfrm>
            <a:off x="1931641" y="5281401"/>
            <a:ext cx="402674" cy="276999"/>
          </a:xfrm>
          <a:prstGeom prst="rect">
            <a:avLst/>
          </a:prstGeom>
          <a:noFill/>
        </p:spPr>
        <p:txBody>
          <a:bodyPr wrap="none" rtlCol="0">
            <a:spAutoFit/>
          </a:bodyPr>
          <a:lstStyle/>
          <a:p>
            <a:pPr algn="r"/>
            <a:r>
              <a:rPr lang="en-US" sz="1200" b="1" dirty="0" smtClean="0">
                <a:latin typeface="Helvetica Neue"/>
                <a:cs typeface="Helvetica Neue"/>
              </a:rPr>
              <a:t>Jul</a:t>
            </a:r>
          </a:p>
        </p:txBody>
      </p:sp>
      <p:sp>
        <p:nvSpPr>
          <p:cNvPr id="23" name="TextBox 22"/>
          <p:cNvSpPr txBox="1"/>
          <p:nvPr/>
        </p:nvSpPr>
        <p:spPr>
          <a:xfrm>
            <a:off x="4014024" y="5281401"/>
            <a:ext cx="475357" cy="276999"/>
          </a:xfrm>
          <a:prstGeom prst="rect">
            <a:avLst/>
          </a:prstGeom>
          <a:noFill/>
        </p:spPr>
        <p:txBody>
          <a:bodyPr wrap="none" rtlCol="0">
            <a:spAutoFit/>
          </a:bodyPr>
          <a:lstStyle/>
          <a:p>
            <a:pPr algn="r"/>
            <a:r>
              <a:rPr lang="en-US" sz="1200" b="1" dirty="0" smtClean="0">
                <a:latin typeface="Helvetica Neue"/>
                <a:cs typeface="Helvetica Neue"/>
              </a:rPr>
              <a:t>Aug</a:t>
            </a:r>
          </a:p>
        </p:txBody>
      </p:sp>
      <p:sp>
        <p:nvSpPr>
          <p:cNvPr id="24" name="TextBox 23"/>
          <p:cNvSpPr txBox="1"/>
          <p:nvPr/>
        </p:nvSpPr>
        <p:spPr>
          <a:xfrm>
            <a:off x="6176235" y="5281401"/>
            <a:ext cx="466892" cy="276999"/>
          </a:xfrm>
          <a:prstGeom prst="rect">
            <a:avLst/>
          </a:prstGeom>
          <a:noFill/>
        </p:spPr>
        <p:txBody>
          <a:bodyPr wrap="none" rtlCol="0">
            <a:spAutoFit/>
          </a:bodyPr>
          <a:lstStyle/>
          <a:p>
            <a:pPr algn="r"/>
            <a:r>
              <a:rPr lang="en-US" sz="1200" b="1" dirty="0" smtClean="0">
                <a:latin typeface="Helvetica Neue"/>
                <a:cs typeface="Helvetica Neue"/>
              </a:rPr>
              <a:t>Sep</a:t>
            </a:r>
          </a:p>
        </p:txBody>
      </p:sp>
      <p:sp>
        <p:nvSpPr>
          <p:cNvPr id="25" name="TextBox 24"/>
          <p:cNvSpPr txBox="1"/>
          <p:nvPr/>
        </p:nvSpPr>
        <p:spPr>
          <a:xfrm>
            <a:off x="1877340" y="6955647"/>
            <a:ext cx="453970" cy="276999"/>
          </a:xfrm>
          <a:prstGeom prst="rect">
            <a:avLst/>
          </a:prstGeom>
          <a:noFill/>
        </p:spPr>
        <p:txBody>
          <a:bodyPr wrap="none" rtlCol="0">
            <a:spAutoFit/>
          </a:bodyPr>
          <a:lstStyle/>
          <a:p>
            <a:pPr algn="r"/>
            <a:r>
              <a:rPr lang="en-US" sz="1200" b="1" dirty="0" smtClean="0">
                <a:latin typeface="Helvetica Neue"/>
                <a:cs typeface="Helvetica Neue"/>
              </a:rPr>
              <a:t>Oct</a:t>
            </a:r>
          </a:p>
        </p:txBody>
      </p:sp>
      <p:sp>
        <p:nvSpPr>
          <p:cNvPr id="26" name="TextBox 25"/>
          <p:cNvSpPr txBox="1"/>
          <p:nvPr/>
        </p:nvSpPr>
        <p:spPr>
          <a:xfrm>
            <a:off x="4006759" y="6955647"/>
            <a:ext cx="479618" cy="276999"/>
          </a:xfrm>
          <a:prstGeom prst="rect">
            <a:avLst/>
          </a:prstGeom>
          <a:noFill/>
        </p:spPr>
        <p:txBody>
          <a:bodyPr wrap="none" rtlCol="0">
            <a:spAutoFit/>
          </a:bodyPr>
          <a:lstStyle/>
          <a:p>
            <a:pPr algn="r"/>
            <a:r>
              <a:rPr lang="en-US" sz="1200" b="1" dirty="0" smtClean="0">
                <a:latin typeface="Helvetica Neue"/>
                <a:cs typeface="Helvetica Neue"/>
              </a:rPr>
              <a:t>Nov</a:t>
            </a:r>
          </a:p>
        </p:txBody>
      </p:sp>
      <p:sp>
        <p:nvSpPr>
          <p:cNvPr id="27" name="TextBox 26"/>
          <p:cNvSpPr txBox="1"/>
          <p:nvPr/>
        </p:nvSpPr>
        <p:spPr>
          <a:xfrm>
            <a:off x="6160506" y="6955647"/>
            <a:ext cx="479618" cy="276999"/>
          </a:xfrm>
          <a:prstGeom prst="rect">
            <a:avLst/>
          </a:prstGeom>
          <a:noFill/>
        </p:spPr>
        <p:txBody>
          <a:bodyPr wrap="none" rtlCol="0">
            <a:spAutoFit/>
          </a:bodyPr>
          <a:lstStyle/>
          <a:p>
            <a:pPr algn="r"/>
            <a:r>
              <a:rPr lang="en-US" sz="1200" b="1" dirty="0" smtClean="0">
                <a:latin typeface="Helvetica Neue"/>
                <a:cs typeface="Helvetica Neue"/>
              </a:rPr>
              <a:t>Dec</a:t>
            </a:r>
          </a:p>
        </p:txBody>
      </p:sp>
      <p:sp>
        <p:nvSpPr>
          <p:cNvPr id="29" name="TextBox 28"/>
          <p:cNvSpPr txBox="1"/>
          <p:nvPr/>
        </p:nvSpPr>
        <p:spPr>
          <a:xfrm>
            <a:off x="209602" y="7694715"/>
            <a:ext cx="6430521" cy="276999"/>
          </a:xfrm>
          <a:prstGeom prst="rect">
            <a:avLst/>
          </a:prstGeom>
          <a:noFill/>
        </p:spPr>
        <p:txBody>
          <a:bodyPr wrap="square" rtlCol="0">
            <a:spAutoFit/>
          </a:bodyPr>
          <a:lstStyle/>
          <a:p>
            <a:pPr algn="ctr"/>
            <a:r>
              <a:rPr lang="en-US" sz="1200" b="1" dirty="0" smtClean="0">
                <a:latin typeface="Helvetica Neue"/>
                <a:cs typeface="Helvetica Neue"/>
              </a:rPr>
              <a:t>Depth-averaged </a:t>
            </a:r>
            <a:r>
              <a:rPr lang="en-US" sz="1200" b="1" dirty="0" smtClean="0">
                <a:latin typeface="Helvetica Neue"/>
                <a:cs typeface="Helvetica Neue"/>
              </a:rPr>
              <a:t>Current Speed (cm/s)</a:t>
            </a:r>
            <a:endParaRPr lang="en-US" sz="1200" b="1" dirty="0" smtClean="0">
              <a:latin typeface="Helvetica Neue"/>
              <a:cs typeface="Helvetica Neue"/>
            </a:endParaRPr>
          </a:p>
        </p:txBody>
      </p:sp>
      <p:sp>
        <p:nvSpPr>
          <p:cNvPr id="30" name="TextBox 29"/>
          <p:cNvSpPr txBox="1"/>
          <p:nvPr/>
        </p:nvSpPr>
        <p:spPr>
          <a:xfrm>
            <a:off x="28550" y="7541029"/>
            <a:ext cx="434221" cy="246221"/>
          </a:xfrm>
          <a:prstGeom prst="rect">
            <a:avLst/>
          </a:prstGeom>
          <a:noFill/>
        </p:spPr>
        <p:txBody>
          <a:bodyPr wrap="none" rtlCol="0">
            <a:spAutoFit/>
          </a:bodyPr>
          <a:lstStyle/>
          <a:p>
            <a:pPr algn="ctr"/>
            <a:r>
              <a:rPr lang="en-US" sz="1000" b="1" dirty="0" smtClean="0">
                <a:latin typeface="Helvetica Neue"/>
                <a:cs typeface="Helvetica Neue"/>
              </a:rPr>
              <a:t>0.05</a:t>
            </a:r>
            <a:endParaRPr lang="en-US" sz="1000" b="1" dirty="0" smtClean="0">
              <a:latin typeface="Helvetica Neue"/>
              <a:cs typeface="Helvetica Neue"/>
            </a:endParaRPr>
          </a:p>
        </p:txBody>
      </p:sp>
      <p:sp>
        <p:nvSpPr>
          <p:cNvPr id="32" name="TextBox 31"/>
          <p:cNvSpPr txBox="1"/>
          <p:nvPr/>
        </p:nvSpPr>
        <p:spPr>
          <a:xfrm>
            <a:off x="1266183" y="7526909"/>
            <a:ext cx="255967" cy="246221"/>
          </a:xfrm>
          <a:prstGeom prst="rect">
            <a:avLst/>
          </a:prstGeom>
          <a:noFill/>
        </p:spPr>
        <p:txBody>
          <a:bodyPr wrap="none" rtlCol="0">
            <a:spAutoFit/>
          </a:bodyPr>
          <a:lstStyle/>
          <a:p>
            <a:pPr algn="ctr"/>
            <a:r>
              <a:rPr lang="en-US" sz="1000" b="1" dirty="0" smtClean="0">
                <a:latin typeface="Helvetica Neue"/>
                <a:cs typeface="Helvetica Neue"/>
              </a:rPr>
              <a:t>5</a:t>
            </a:r>
            <a:endParaRPr lang="en-US" sz="1000" b="1" dirty="0" smtClean="0">
              <a:latin typeface="Helvetica Neue"/>
              <a:cs typeface="Helvetica Neue"/>
            </a:endParaRPr>
          </a:p>
        </p:txBody>
      </p:sp>
      <p:sp>
        <p:nvSpPr>
          <p:cNvPr id="33" name="TextBox 32"/>
          <p:cNvSpPr txBox="1"/>
          <p:nvPr/>
        </p:nvSpPr>
        <p:spPr>
          <a:xfrm>
            <a:off x="2464446" y="7527019"/>
            <a:ext cx="327269" cy="246221"/>
          </a:xfrm>
          <a:prstGeom prst="rect">
            <a:avLst/>
          </a:prstGeom>
          <a:noFill/>
        </p:spPr>
        <p:txBody>
          <a:bodyPr wrap="none" rtlCol="0">
            <a:spAutoFit/>
          </a:bodyPr>
          <a:lstStyle/>
          <a:p>
            <a:pPr algn="ctr"/>
            <a:r>
              <a:rPr lang="en-US" sz="1000" b="1" dirty="0" smtClean="0">
                <a:latin typeface="Helvetica Neue"/>
                <a:cs typeface="Helvetica Neue"/>
              </a:rPr>
              <a:t>10</a:t>
            </a:r>
            <a:endParaRPr lang="en-US" sz="1000" b="1" dirty="0" smtClean="0">
              <a:latin typeface="Helvetica Neue"/>
              <a:cs typeface="Helvetica Neue"/>
            </a:endParaRPr>
          </a:p>
        </p:txBody>
      </p:sp>
      <p:sp>
        <p:nvSpPr>
          <p:cNvPr id="35" name="TextBox 34"/>
          <p:cNvSpPr txBox="1"/>
          <p:nvPr/>
        </p:nvSpPr>
        <p:spPr>
          <a:xfrm>
            <a:off x="3688938" y="7527129"/>
            <a:ext cx="327269" cy="246221"/>
          </a:xfrm>
          <a:prstGeom prst="rect">
            <a:avLst/>
          </a:prstGeom>
          <a:noFill/>
        </p:spPr>
        <p:txBody>
          <a:bodyPr wrap="none" rtlCol="0">
            <a:spAutoFit/>
          </a:bodyPr>
          <a:lstStyle/>
          <a:p>
            <a:pPr algn="ctr"/>
            <a:r>
              <a:rPr lang="en-US" sz="1000" b="1" dirty="0" smtClean="0">
                <a:latin typeface="Helvetica Neue"/>
                <a:cs typeface="Helvetica Neue"/>
              </a:rPr>
              <a:t>15</a:t>
            </a:r>
            <a:endParaRPr lang="en-US" sz="1000" b="1" dirty="0" smtClean="0">
              <a:latin typeface="Helvetica Neue"/>
              <a:cs typeface="Helvetica Neue"/>
            </a:endParaRPr>
          </a:p>
        </p:txBody>
      </p:sp>
      <p:sp>
        <p:nvSpPr>
          <p:cNvPr id="37" name="TextBox 36"/>
          <p:cNvSpPr txBox="1"/>
          <p:nvPr/>
        </p:nvSpPr>
        <p:spPr>
          <a:xfrm>
            <a:off x="4922433" y="7527129"/>
            <a:ext cx="327269" cy="246221"/>
          </a:xfrm>
          <a:prstGeom prst="rect">
            <a:avLst/>
          </a:prstGeom>
          <a:noFill/>
        </p:spPr>
        <p:txBody>
          <a:bodyPr wrap="none" rtlCol="0">
            <a:spAutoFit/>
          </a:bodyPr>
          <a:lstStyle/>
          <a:p>
            <a:pPr algn="ctr"/>
            <a:r>
              <a:rPr lang="en-US" sz="1000" b="1" dirty="0" smtClean="0">
                <a:latin typeface="Helvetica Neue"/>
                <a:cs typeface="Helvetica Neue"/>
              </a:rPr>
              <a:t>20</a:t>
            </a:r>
            <a:endParaRPr lang="en-US" sz="1000" b="1" dirty="0" smtClean="0">
              <a:latin typeface="Helvetica Neue"/>
              <a:cs typeface="Helvetica Neue"/>
            </a:endParaRPr>
          </a:p>
        </p:txBody>
      </p:sp>
      <p:sp>
        <p:nvSpPr>
          <p:cNvPr id="38" name="TextBox 37"/>
          <p:cNvSpPr txBox="1"/>
          <p:nvPr/>
        </p:nvSpPr>
        <p:spPr>
          <a:xfrm>
            <a:off x="6172108" y="7541029"/>
            <a:ext cx="327269" cy="246221"/>
          </a:xfrm>
          <a:prstGeom prst="rect">
            <a:avLst/>
          </a:prstGeom>
          <a:noFill/>
        </p:spPr>
        <p:txBody>
          <a:bodyPr wrap="none" rtlCol="0">
            <a:spAutoFit/>
          </a:bodyPr>
          <a:lstStyle/>
          <a:p>
            <a:pPr algn="ctr"/>
            <a:r>
              <a:rPr lang="en-US" sz="1000" b="1" dirty="0" smtClean="0">
                <a:latin typeface="Helvetica Neue"/>
                <a:cs typeface="Helvetica Neue"/>
              </a:rPr>
              <a:t>25</a:t>
            </a:r>
            <a:endParaRPr lang="en-US" sz="1000" b="1" dirty="0" smtClean="0">
              <a:latin typeface="Helvetica Neue"/>
              <a:cs typeface="Helvetica Neue"/>
            </a:endParaRPr>
          </a:p>
        </p:txBody>
      </p:sp>
      <p:sp>
        <p:nvSpPr>
          <p:cNvPr id="47" name="TextBox 46"/>
          <p:cNvSpPr txBox="1"/>
          <p:nvPr/>
        </p:nvSpPr>
        <p:spPr>
          <a:xfrm>
            <a:off x="209602" y="7962091"/>
            <a:ext cx="6251448" cy="400110"/>
          </a:xfrm>
          <a:prstGeom prst="rect">
            <a:avLst/>
          </a:prstGeom>
          <a:noFill/>
        </p:spPr>
        <p:txBody>
          <a:bodyPr wrap="square" rtlCol="0">
            <a:spAutoFit/>
          </a:bodyPr>
          <a:lstStyle/>
          <a:p>
            <a:pPr algn="just"/>
            <a:r>
              <a:rPr lang="en-US" sz="1000" b="1" dirty="0" smtClean="0">
                <a:latin typeface="Helvetica Neue"/>
                <a:cs typeface="Helvetica Neue"/>
              </a:rPr>
              <a:t>Figure 11</a:t>
            </a:r>
            <a:r>
              <a:rPr lang="en-US" sz="1000" dirty="0" smtClean="0">
                <a:latin typeface="Helvetica Neue"/>
                <a:cs typeface="Helvetica Neue"/>
              </a:rPr>
              <a:t>: Monthly mean depth-averaged velocities (arrows) and current speeds (color shading) within the Gulf of Mexico shelf domain. </a:t>
            </a:r>
            <a:r>
              <a:rPr lang="en-US" sz="1000" dirty="0">
                <a:latin typeface="Helvetica Neue"/>
                <a:cs typeface="Helvetica Neue"/>
              </a:rPr>
              <a:t>Currents less than 0.5 cm/s have not been </a:t>
            </a:r>
            <a:r>
              <a:rPr lang="en-US" sz="1000" dirty="0" smtClean="0">
                <a:latin typeface="Helvetica Neue"/>
                <a:cs typeface="Helvetica Neue"/>
              </a:rPr>
              <a:t>shaded.</a:t>
            </a:r>
            <a:endParaRPr lang="en-US" sz="1000" dirty="0">
              <a:latin typeface="Helvetica Neue"/>
              <a:cs typeface="Helvetica Neue"/>
            </a:endParaRPr>
          </a:p>
        </p:txBody>
      </p:sp>
    </p:spTree>
    <p:extLst>
      <p:ext uri="{BB962C8B-B14F-4D97-AF65-F5344CB8AC3E}">
        <p14:creationId xmlns:p14="http://schemas.microsoft.com/office/powerpoint/2010/main" val="1641539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ck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30461" y="2180971"/>
            <a:ext cx="9144000" cy="4782057"/>
          </a:xfrm>
          <a:prstGeom prst="rect">
            <a:avLst/>
          </a:prstGeom>
        </p:spPr>
      </p:pic>
      <p:sp>
        <p:nvSpPr>
          <p:cNvPr id="5" name="TextBox 4"/>
          <p:cNvSpPr txBox="1"/>
          <p:nvPr/>
        </p:nvSpPr>
        <p:spPr>
          <a:xfrm rot="5400000">
            <a:off x="-1858763" y="4163280"/>
            <a:ext cx="6205845" cy="400110"/>
          </a:xfrm>
          <a:prstGeom prst="rect">
            <a:avLst/>
          </a:prstGeom>
          <a:noFill/>
        </p:spPr>
        <p:txBody>
          <a:bodyPr wrap="square" rtlCol="0">
            <a:spAutoFit/>
          </a:bodyPr>
          <a:lstStyle/>
          <a:p>
            <a:pPr algn="just"/>
            <a:r>
              <a:rPr lang="en-US" sz="1000" b="1" dirty="0" smtClean="0">
                <a:latin typeface="Helvetica Neue"/>
                <a:cs typeface="Helvetica Neue"/>
              </a:rPr>
              <a:t>Figure 12</a:t>
            </a:r>
            <a:r>
              <a:rPr lang="en-US" sz="1000" dirty="0" smtClean="0">
                <a:latin typeface="Helvetica Neue"/>
                <a:cs typeface="Helvetica Neue"/>
              </a:rPr>
              <a:t>: Monthly mean residence time of bottom water within the US East Coast shelf domain. Gray contours 1, 1.5, and 2 years. </a:t>
            </a:r>
            <a:endParaRPr lang="en-US" sz="1000" dirty="0">
              <a:latin typeface="Helvetica Neue"/>
              <a:cs typeface="Helvetica Neue"/>
            </a:endParaRPr>
          </a:p>
        </p:txBody>
      </p:sp>
    </p:spTree>
    <p:extLst>
      <p:ext uri="{BB962C8B-B14F-4D97-AF65-F5344CB8AC3E}">
        <p14:creationId xmlns:p14="http://schemas.microsoft.com/office/powerpoint/2010/main" val="2922390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TL_bottom_curr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4784" y="2210962"/>
            <a:ext cx="9069962" cy="4716588"/>
          </a:xfrm>
          <a:prstGeom prst="rect">
            <a:avLst/>
          </a:prstGeom>
        </p:spPr>
      </p:pic>
      <p:sp>
        <p:nvSpPr>
          <p:cNvPr id="5" name="TextBox 4"/>
          <p:cNvSpPr txBox="1"/>
          <p:nvPr/>
        </p:nvSpPr>
        <p:spPr>
          <a:xfrm rot="5400000">
            <a:off x="-1858761" y="4192144"/>
            <a:ext cx="6205845" cy="400110"/>
          </a:xfrm>
          <a:prstGeom prst="rect">
            <a:avLst/>
          </a:prstGeom>
          <a:noFill/>
        </p:spPr>
        <p:txBody>
          <a:bodyPr wrap="square" rtlCol="0">
            <a:spAutoFit/>
          </a:bodyPr>
          <a:lstStyle/>
          <a:p>
            <a:pPr algn="just"/>
            <a:r>
              <a:rPr lang="en-US" sz="1000" b="1" dirty="0">
                <a:latin typeface="Helvetica Neue"/>
                <a:cs typeface="Helvetica Neue"/>
              </a:rPr>
              <a:t>Figure </a:t>
            </a:r>
            <a:r>
              <a:rPr lang="en-US" sz="1000" b="1" dirty="0" smtClean="0">
                <a:latin typeface="Helvetica Neue"/>
                <a:cs typeface="Helvetica Neue"/>
              </a:rPr>
              <a:t>13</a:t>
            </a:r>
            <a:r>
              <a:rPr lang="en-US" sz="1000" dirty="0" smtClean="0">
                <a:latin typeface="Helvetica Neue"/>
                <a:cs typeface="Helvetica Neue"/>
              </a:rPr>
              <a:t>: </a:t>
            </a:r>
            <a:r>
              <a:rPr lang="en-US" sz="1000" dirty="0">
                <a:latin typeface="Helvetica Neue"/>
                <a:cs typeface="Helvetica Neue"/>
              </a:rPr>
              <a:t>Monthly mean </a:t>
            </a:r>
            <a:r>
              <a:rPr lang="en-US" sz="1000" dirty="0" smtClean="0">
                <a:latin typeface="Helvetica Neue"/>
                <a:cs typeface="Helvetica Neue"/>
              </a:rPr>
              <a:t>bottom </a:t>
            </a:r>
            <a:r>
              <a:rPr lang="en-US" sz="1000" dirty="0">
                <a:latin typeface="Helvetica Neue"/>
                <a:cs typeface="Helvetica Neue"/>
              </a:rPr>
              <a:t>velocities (arrows) and current speeds (color shading) within the US East Coast shelf domain. Currents less than 0.5 cm/s have not been shaded. </a:t>
            </a:r>
            <a:endParaRPr lang="en-US" sz="1000" dirty="0">
              <a:latin typeface="Helvetica Neue"/>
              <a:cs typeface="Helvetica Neue"/>
            </a:endParaRPr>
          </a:p>
        </p:txBody>
      </p:sp>
    </p:spTree>
    <p:extLst>
      <p:ext uri="{BB962C8B-B14F-4D97-AF65-F5344CB8AC3E}">
        <p14:creationId xmlns:p14="http://schemas.microsoft.com/office/powerpoint/2010/main" val="1314018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cked.pn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rot="5400000">
            <a:off x="-689126" y="2168542"/>
            <a:ext cx="9090240" cy="4780759"/>
          </a:xfrm>
          <a:prstGeom prst="rect">
            <a:avLst/>
          </a:prstGeom>
        </p:spPr>
      </p:pic>
      <p:sp>
        <p:nvSpPr>
          <p:cNvPr id="5" name="TextBox 4"/>
          <p:cNvSpPr txBox="1"/>
          <p:nvPr/>
        </p:nvSpPr>
        <p:spPr>
          <a:xfrm rot="5400000">
            <a:off x="-1853952" y="4177713"/>
            <a:ext cx="6196226" cy="400110"/>
          </a:xfrm>
          <a:prstGeom prst="rect">
            <a:avLst/>
          </a:prstGeom>
          <a:noFill/>
        </p:spPr>
        <p:txBody>
          <a:bodyPr wrap="square" rtlCol="0">
            <a:spAutoFit/>
          </a:bodyPr>
          <a:lstStyle/>
          <a:p>
            <a:pPr algn="just"/>
            <a:r>
              <a:rPr lang="en-US" sz="1000" b="1" dirty="0" smtClean="0">
                <a:latin typeface="Helvetica Neue"/>
                <a:cs typeface="Helvetica Neue"/>
              </a:rPr>
              <a:t>Figure 14</a:t>
            </a:r>
            <a:r>
              <a:rPr lang="en-US" sz="1000" dirty="0" smtClean="0">
                <a:latin typeface="Helvetica Neue"/>
                <a:cs typeface="Helvetica Neue"/>
              </a:rPr>
              <a:t>: Monthly mean residence time of surface water within the US East Coast shelf domain. Gray contours 1, 1.5, and 2 years. </a:t>
            </a:r>
            <a:endParaRPr lang="en-US" sz="1000" dirty="0">
              <a:latin typeface="Helvetica Neue"/>
              <a:cs typeface="Helvetica Neue"/>
            </a:endParaRPr>
          </a:p>
        </p:txBody>
      </p:sp>
    </p:spTree>
    <p:extLst>
      <p:ext uri="{BB962C8B-B14F-4D97-AF65-F5344CB8AC3E}">
        <p14:creationId xmlns:p14="http://schemas.microsoft.com/office/powerpoint/2010/main" val="3538862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TL_surface_curr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84512" y="2210625"/>
            <a:ext cx="9060027" cy="4727197"/>
          </a:xfrm>
          <a:prstGeom prst="rect">
            <a:avLst/>
          </a:prstGeom>
        </p:spPr>
      </p:pic>
      <p:sp>
        <p:nvSpPr>
          <p:cNvPr id="5" name="TextBox 4"/>
          <p:cNvSpPr txBox="1"/>
          <p:nvPr/>
        </p:nvSpPr>
        <p:spPr>
          <a:xfrm rot="5400000">
            <a:off x="-1853950" y="4196955"/>
            <a:ext cx="6196223" cy="400110"/>
          </a:xfrm>
          <a:prstGeom prst="rect">
            <a:avLst/>
          </a:prstGeom>
          <a:noFill/>
        </p:spPr>
        <p:txBody>
          <a:bodyPr wrap="square" rtlCol="0">
            <a:spAutoFit/>
          </a:bodyPr>
          <a:lstStyle/>
          <a:p>
            <a:pPr algn="just"/>
            <a:r>
              <a:rPr lang="en-US" sz="1000" b="1" dirty="0">
                <a:latin typeface="Helvetica Neue"/>
                <a:cs typeface="Helvetica Neue"/>
              </a:rPr>
              <a:t>Figure </a:t>
            </a:r>
            <a:r>
              <a:rPr lang="en-US" sz="1000" b="1" dirty="0" smtClean="0">
                <a:latin typeface="Helvetica Neue"/>
                <a:cs typeface="Helvetica Neue"/>
              </a:rPr>
              <a:t>15</a:t>
            </a:r>
            <a:r>
              <a:rPr lang="en-US" sz="1000" dirty="0" smtClean="0">
                <a:latin typeface="Helvetica Neue"/>
                <a:cs typeface="Helvetica Neue"/>
              </a:rPr>
              <a:t>: </a:t>
            </a:r>
            <a:r>
              <a:rPr lang="en-US" sz="1000" dirty="0">
                <a:latin typeface="Helvetica Neue"/>
                <a:cs typeface="Helvetica Neue"/>
              </a:rPr>
              <a:t>Monthly mean </a:t>
            </a:r>
            <a:r>
              <a:rPr lang="en-US" sz="1000" dirty="0" smtClean="0">
                <a:latin typeface="Helvetica Neue"/>
                <a:cs typeface="Helvetica Neue"/>
              </a:rPr>
              <a:t>surface velocities </a:t>
            </a:r>
            <a:r>
              <a:rPr lang="en-US" sz="1000" dirty="0">
                <a:latin typeface="Helvetica Neue"/>
                <a:cs typeface="Helvetica Neue"/>
              </a:rPr>
              <a:t>(arrows) and current speeds (color shading) within the US East Coast shelf domain. Currents less than 0.5 cm/s have not been shaded. </a:t>
            </a:r>
            <a:endParaRPr lang="en-US" sz="1000" dirty="0">
              <a:latin typeface="Helvetica Neue"/>
              <a:cs typeface="Helvetica Neue"/>
            </a:endParaRPr>
          </a:p>
        </p:txBody>
      </p:sp>
    </p:spTree>
    <p:extLst>
      <p:ext uri="{BB962C8B-B14F-4D97-AF65-F5344CB8AC3E}">
        <p14:creationId xmlns:p14="http://schemas.microsoft.com/office/powerpoint/2010/main" val="846927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ack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01923" y="2170836"/>
            <a:ext cx="9123732" cy="4782058"/>
          </a:xfrm>
          <a:prstGeom prst="rect">
            <a:avLst/>
          </a:prstGeom>
        </p:spPr>
      </p:pic>
      <p:sp>
        <p:nvSpPr>
          <p:cNvPr id="5" name="TextBox 4"/>
          <p:cNvSpPr txBox="1"/>
          <p:nvPr/>
        </p:nvSpPr>
        <p:spPr>
          <a:xfrm rot="5400000">
            <a:off x="-3237243" y="4458904"/>
            <a:ext cx="8962809" cy="246221"/>
          </a:xfrm>
          <a:prstGeom prst="rect">
            <a:avLst/>
          </a:prstGeom>
          <a:noFill/>
        </p:spPr>
        <p:txBody>
          <a:bodyPr wrap="square" rtlCol="0">
            <a:spAutoFit/>
          </a:bodyPr>
          <a:lstStyle/>
          <a:p>
            <a:pPr algn="ctr"/>
            <a:r>
              <a:rPr lang="en-US" sz="1000" b="1" dirty="0" smtClean="0">
                <a:latin typeface="Helvetica Neue"/>
                <a:cs typeface="Helvetica Neue"/>
              </a:rPr>
              <a:t>Figure 16</a:t>
            </a:r>
            <a:r>
              <a:rPr lang="en-US" sz="1000" dirty="0" smtClean="0">
                <a:latin typeface="Helvetica Neue"/>
                <a:cs typeface="Helvetica Neue"/>
              </a:rPr>
              <a:t>: Monthly mean </a:t>
            </a:r>
            <a:r>
              <a:rPr lang="en-US" sz="1000" dirty="0">
                <a:latin typeface="Helvetica Neue"/>
                <a:cs typeface="Helvetica Neue"/>
              </a:rPr>
              <a:t>depth-</a:t>
            </a:r>
            <a:r>
              <a:rPr lang="en-US" sz="1000" dirty="0" smtClean="0">
                <a:latin typeface="Helvetica Neue"/>
                <a:cs typeface="Helvetica Neue"/>
              </a:rPr>
              <a:t>averaged residence time of water within the US East Coast shelf domain. Gray contours 1, 1.5, and 2 years. </a:t>
            </a:r>
            <a:endParaRPr lang="en-US" sz="1000" dirty="0">
              <a:latin typeface="Helvetica Neue"/>
              <a:cs typeface="Helvetica Neue"/>
            </a:endParaRPr>
          </a:p>
        </p:txBody>
      </p:sp>
    </p:spTree>
    <p:extLst>
      <p:ext uri="{BB962C8B-B14F-4D97-AF65-F5344CB8AC3E}">
        <p14:creationId xmlns:p14="http://schemas.microsoft.com/office/powerpoint/2010/main" val="3538862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TL_depav_curr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9778" y="2205968"/>
            <a:ext cx="9079950" cy="4716588"/>
          </a:xfrm>
          <a:prstGeom prst="rect">
            <a:avLst/>
          </a:prstGeom>
        </p:spPr>
      </p:pic>
      <p:sp>
        <p:nvSpPr>
          <p:cNvPr id="5" name="TextBox 4"/>
          <p:cNvSpPr txBox="1"/>
          <p:nvPr/>
        </p:nvSpPr>
        <p:spPr>
          <a:xfrm rot="5400000">
            <a:off x="-1882814" y="4158469"/>
            <a:ext cx="6253952" cy="400110"/>
          </a:xfrm>
          <a:prstGeom prst="rect">
            <a:avLst/>
          </a:prstGeom>
          <a:noFill/>
        </p:spPr>
        <p:txBody>
          <a:bodyPr wrap="square" rtlCol="0">
            <a:spAutoFit/>
          </a:bodyPr>
          <a:lstStyle/>
          <a:p>
            <a:pPr algn="just"/>
            <a:r>
              <a:rPr lang="en-US" sz="1000" b="1" dirty="0" smtClean="0">
                <a:latin typeface="Helvetica Neue"/>
                <a:cs typeface="Helvetica Neue"/>
              </a:rPr>
              <a:t>Figure 17</a:t>
            </a:r>
            <a:r>
              <a:rPr lang="en-US" sz="1000" dirty="0" smtClean="0">
                <a:latin typeface="Helvetica Neue"/>
                <a:cs typeface="Helvetica Neue"/>
              </a:rPr>
              <a:t>: Monthly mean </a:t>
            </a:r>
            <a:r>
              <a:rPr lang="en-US" sz="1000" dirty="0">
                <a:latin typeface="Helvetica Neue"/>
                <a:cs typeface="Helvetica Neue"/>
              </a:rPr>
              <a:t>depth-</a:t>
            </a:r>
            <a:r>
              <a:rPr lang="en-US" sz="1000" dirty="0" smtClean="0">
                <a:latin typeface="Helvetica Neue"/>
                <a:cs typeface="Helvetica Neue"/>
              </a:rPr>
              <a:t>averaged velocities (arrows) and current speeds (color shading) within the US East Coast shelf domain. Currents less than 0.5 cm/s have not been shaded. </a:t>
            </a:r>
            <a:endParaRPr lang="en-US" sz="1000" dirty="0">
              <a:latin typeface="Helvetica Neue"/>
              <a:cs typeface="Helvetica Neue"/>
            </a:endParaRPr>
          </a:p>
        </p:txBody>
      </p:sp>
    </p:spTree>
    <p:extLst>
      <p:ext uri="{BB962C8B-B14F-4D97-AF65-F5344CB8AC3E}">
        <p14:creationId xmlns:p14="http://schemas.microsoft.com/office/powerpoint/2010/main" val="846927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2924" y="5628556"/>
            <a:ext cx="6251448" cy="553998"/>
          </a:xfrm>
          <a:prstGeom prst="rect">
            <a:avLst/>
          </a:prstGeom>
          <a:noFill/>
        </p:spPr>
        <p:txBody>
          <a:bodyPr wrap="square" rtlCol="0">
            <a:spAutoFit/>
          </a:bodyPr>
          <a:lstStyle/>
          <a:p>
            <a:pPr algn="just"/>
            <a:r>
              <a:rPr lang="en-US" sz="1000" b="1" dirty="0" smtClean="0">
                <a:latin typeface="Helvetica Neue"/>
                <a:cs typeface="Helvetica Neue"/>
              </a:rPr>
              <a:t>Figure 2</a:t>
            </a:r>
            <a:r>
              <a:rPr lang="en-US" sz="1000" dirty="0" smtClean="0">
                <a:latin typeface="Helvetica Neue"/>
                <a:cs typeface="Helvetica Neue"/>
              </a:rPr>
              <a:t>: The mean location of the Gulf Stream Front estimated from ROMS simulations (red) and from historical observations from Drinkwater et al. (1994) (blue). The shading indicates the standard deviation whereas thick lines represent the mean position.</a:t>
            </a:r>
            <a:endParaRPr lang="en-US" sz="1000" dirty="0">
              <a:latin typeface="Helvetica Neue"/>
              <a:cs typeface="Helvetica Neue"/>
            </a:endParaRPr>
          </a:p>
        </p:txBody>
      </p:sp>
      <p:pic>
        <p:nvPicPr>
          <p:cNvPr id="3" name="Picture 2" descr="GS_posi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924" y="1089599"/>
            <a:ext cx="6249207" cy="4394636"/>
          </a:xfrm>
          <a:prstGeom prst="rect">
            <a:avLst/>
          </a:prstGeom>
        </p:spPr>
      </p:pic>
    </p:spTree>
    <p:extLst>
      <p:ext uri="{BB962C8B-B14F-4D97-AF65-F5344CB8AC3E}">
        <p14:creationId xmlns:p14="http://schemas.microsoft.com/office/powerpoint/2010/main" val="420078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ISO_EKE_sl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99682" y="-687671"/>
            <a:ext cx="4587836" cy="6117114"/>
          </a:xfrm>
          <a:prstGeom prst="rect">
            <a:avLst/>
          </a:prstGeom>
        </p:spPr>
      </p:pic>
      <p:pic>
        <p:nvPicPr>
          <p:cNvPr id="5" name="Picture 4" descr="ROMS_EKE.png"/>
          <p:cNvPicPr>
            <a:picLocks noChangeAspect="1"/>
          </p:cNvPicPr>
          <p:nvPr/>
        </p:nvPicPr>
        <p:blipFill rotWithShape="1">
          <a:blip r:embed="rId3">
            <a:extLst>
              <a:ext uri="{28A0092B-C50C-407E-A947-70E740481C1C}">
                <a14:useLocalDpi xmlns:a14="http://schemas.microsoft.com/office/drawing/2010/main" val="0"/>
              </a:ext>
            </a:extLst>
          </a:blip>
          <a:srcRect l="6940"/>
          <a:stretch/>
        </p:blipFill>
        <p:spPr>
          <a:xfrm rot="5400000">
            <a:off x="1558874" y="3740972"/>
            <a:ext cx="4269450" cy="6117114"/>
          </a:xfrm>
          <a:prstGeom prst="rect">
            <a:avLst/>
          </a:prstGeom>
        </p:spPr>
      </p:pic>
      <p:sp>
        <p:nvSpPr>
          <p:cNvPr id="6" name="TextBox 5"/>
          <p:cNvSpPr txBox="1"/>
          <p:nvPr/>
        </p:nvSpPr>
        <p:spPr>
          <a:xfrm rot="5400000">
            <a:off x="5800780" y="1045509"/>
            <a:ext cx="1048785" cy="369332"/>
          </a:xfrm>
          <a:prstGeom prst="rect">
            <a:avLst/>
          </a:prstGeom>
          <a:solidFill>
            <a:srgbClr val="FFFFFF"/>
          </a:solidFill>
          <a:ln w="28575" cmpd="sng">
            <a:solidFill>
              <a:srgbClr val="000000"/>
            </a:solidFill>
          </a:ln>
        </p:spPr>
        <p:txBody>
          <a:bodyPr wrap="square" rtlCol="0">
            <a:spAutoFit/>
          </a:bodyPr>
          <a:lstStyle/>
          <a:p>
            <a:pPr algn="ctr"/>
            <a:r>
              <a:rPr lang="en-US" b="1" dirty="0" smtClean="0">
                <a:latin typeface="Helvetica Neue"/>
                <a:cs typeface="Helvetica Neue"/>
              </a:rPr>
              <a:t>AVISO</a:t>
            </a:r>
            <a:endParaRPr lang="en-US" b="1" dirty="0">
              <a:latin typeface="Helvetica Neue"/>
              <a:cs typeface="Helvetica Neue"/>
            </a:endParaRPr>
          </a:p>
        </p:txBody>
      </p:sp>
      <p:sp>
        <p:nvSpPr>
          <p:cNvPr id="7" name="TextBox 6"/>
          <p:cNvSpPr txBox="1"/>
          <p:nvPr/>
        </p:nvSpPr>
        <p:spPr>
          <a:xfrm rot="5400000">
            <a:off x="5800779" y="5298248"/>
            <a:ext cx="1048785" cy="369332"/>
          </a:xfrm>
          <a:prstGeom prst="rect">
            <a:avLst/>
          </a:prstGeom>
          <a:solidFill>
            <a:srgbClr val="FFFFFF"/>
          </a:solidFill>
          <a:ln w="28575" cmpd="sng">
            <a:solidFill>
              <a:srgbClr val="000000"/>
            </a:solidFill>
          </a:ln>
        </p:spPr>
        <p:txBody>
          <a:bodyPr wrap="square" rtlCol="0">
            <a:spAutoFit/>
          </a:bodyPr>
          <a:lstStyle/>
          <a:p>
            <a:pPr algn="ctr"/>
            <a:r>
              <a:rPr lang="en-US" b="1" dirty="0" smtClean="0">
                <a:latin typeface="Helvetica Neue"/>
                <a:cs typeface="Helvetica Neue"/>
              </a:rPr>
              <a:t>ROMS</a:t>
            </a:r>
            <a:endParaRPr lang="en-US" b="1" dirty="0">
              <a:latin typeface="Helvetica Neue"/>
              <a:cs typeface="Helvetica Neue"/>
            </a:endParaRPr>
          </a:p>
        </p:txBody>
      </p:sp>
      <p:sp>
        <p:nvSpPr>
          <p:cNvPr id="8" name="TextBox 7"/>
          <p:cNvSpPr txBox="1"/>
          <p:nvPr/>
        </p:nvSpPr>
        <p:spPr>
          <a:xfrm rot="5400000">
            <a:off x="-3904626" y="4445069"/>
            <a:ext cx="8578260" cy="400110"/>
          </a:xfrm>
          <a:prstGeom prst="rect">
            <a:avLst/>
          </a:prstGeom>
          <a:noFill/>
        </p:spPr>
        <p:txBody>
          <a:bodyPr wrap="square" rtlCol="0">
            <a:spAutoFit/>
          </a:bodyPr>
          <a:lstStyle/>
          <a:p>
            <a:pPr algn="just"/>
            <a:r>
              <a:rPr lang="en-US" sz="1000" b="1" dirty="0" smtClean="0">
                <a:latin typeface="Helvetica Neue"/>
                <a:cs typeface="Helvetica Neue"/>
              </a:rPr>
              <a:t>Figure 3</a:t>
            </a:r>
            <a:r>
              <a:rPr lang="en-US" sz="1000" dirty="0" smtClean="0">
                <a:latin typeface="Helvetica Neue"/>
                <a:cs typeface="Helvetica Neue"/>
              </a:rPr>
              <a:t>: Mean Eddy Kinetic Energy (EKE) estimated from sea level height anomalies. AVISO satellite EKE (left) are calculated from daily gridded fields, whereas the EKE from the ocean model simulations (right) are calculated from three-hourly fields over the six years after model </a:t>
            </a:r>
            <a:r>
              <a:rPr lang="en-US" sz="1000" dirty="0" err="1" smtClean="0">
                <a:latin typeface="Helvetica Neue"/>
                <a:cs typeface="Helvetica Neue"/>
              </a:rPr>
              <a:t>spinup</a:t>
            </a:r>
            <a:r>
              <a:rPr lang="en-US" sz="1000" dirty="0" smtClean="0">
                <a:latin typeface="Helvetica Neue"/>
                <a:cs typeface="Helvetica Neue"/>
              </a:rPr>
              <a:t>.  </a:t>
            </a:r>
            <a:endParaRPr lang="en-US" sz="1000" dirty="0">
              <a:latin typeface="Helvetica Neue"/>
              <a:cs typeface="Helvetica Neue"/>
            </a:endParaRPr>
          </a:p>
        </p:txBody>
      </p:sp>
    </p:spTree>
    <p:extLst>
      <p:ext uri="{BB962C8B-B14F-4D97-AF65-F5344CB8AC3E}">
        <p14:creationId xmlns:p14="http://schemas.microsoft.com/office/powerpoint/2010/main" val="409876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month_12_new.png"/>
          <p:cNvPicPr>
            <a:picLocks noChangeAspect="1"/>
          </p:cNvPicPr>
          <p:nvPr/>
        </p:nvPicPr>
        <p:blipFill rotWithShape="1">
          <a:blip r:embed="rId2">
            <a:extLst>
              <a:ext uri="{28A0092B-C50C-407E-A947-70E740481C1C}">
                <a14:useLocalDpi xmlns:a14="http://schemas.microsoft.com/office/drawing/2010/main" val="0"/>
              </a:ext>
            </a:extLst>
          </a:blip>
          <a:srcRect l="5532" b="12295"/>
          <a:stretch/>
        </p:blipFill>
        <p:spPr>
          <a:xfrm>
            <a:off x="4521974" y="5574302"/>
            <a:ext cx="2159523" cy="1724911"/>
          </a:xfrm>
          <a:prstGeom prst="rect">
            <a:avLst/>
          </a:prstGeom>
        </p:spPr>
      </p:pic>
      <p:pic>
        <p:nvPicPr>
          <p:cNvPr id="51" name="Picture 50" descr="month_11_new.png"/>
          <p:cNvPicPr>
            <a:picLocks noChangeAspect="1"/>
          </p:cNvPicPr>
          <p:nvPr/>
        </p:nvPicPr>
        <p:blipFill rotWithShape="1">
          <a:blip r:embed="rId3">
            <a:extLst>
              <a:ext uri="{28A0092B-C50C-407E-A947-70E740481C1C}">
                <a14:useLocalDpi xmlns:a14="http://schemas.microsoft.com/office/drawing/2010/main" val="0"/>
              </a:ext>
            </a:extLst>
          </a:blip>
          <a:srcRect l="5555" b="12231"/>
          <a:stretch/>
        </p:blipFill>
        <p:spPr>
          <a:xfrm>
            <a:off x="2362975" y="5573039"/>
            <a:ext cx="2158999" cy="1726172"/>
          </a:xfrm>
          <a:prstGeom prst="rect">
            <a:avLst/>
          </a:prstGeom>
        </p:spPr>
      </p:pic>
      <p:pic>
        <p:nvPicPr>
          <p:cNvPr id="50" name="Picture 49" descr="month_10_new.png"/>
          <p:cNvPicPr>
            <a:picLocks noChangeAspect="1"/>
          </p:cNvPicPr>
          <p:nvPr/>
        </p:nvPicPr>
        <p:blipFill rotWithShape="1">
          <a:blip r:embed="rId4">
            <a:extLst>
              <a:ext uri="{28A0092B-C50C-407E-A947-70E740481C1C}">
                <a14:useLocalDpi xmlns:a14="http://schemas.microsoft.com/office/drawing/2010/main" val="0"/>
              </a:ext>
            </a:extLst>
          </a:blip>
          <a:srcRect b="12231"/>
          <a:stretch/>
        </p:blipFill>
        <p:spPr>
          <a:xfrm>
            <a:off x="76975" y="5573038"/>
            <a:ext cx="2286000" cy="1726175"/>
          </a:xfrm>
          <a:prstGeom prst="rect">
            <a:avLst/>
          </a:prstGeom>
        </p:spPr>
      </p:pic>
      <p:pic>
        <p:nvPicPr>
          <p:cNvPr id="49" name="Picture 48" descr="month_9_new.png"/>
          <p:cNvPicPr>
            <a:picLocks noChangeAspect="1"/>
          </p:cNvPicPr>
          <p:nvPr/>
        </p:nvPicPr>
        <p:blipFill rotWithShape="1">
          <a:blip r:embed="rId5">
            <a:extLst>
              <a:ext uri="{28A0092B-C50C-407E-A947-70E740481C1C}">
                <a14:useLocalDpi xmlns:a14="http://schemas.microsoft.com/office/drawing/2010/main" val="0"/>
              </a:ext>
            </a:extLst>
          </a:blip>
          <a:srcRect l="5532" b="14420"/>
          <a:stretch/>
        </p:blipFill>
        <p:spPr>
          <a:xfrm>
            <a:off x="4521974" y="3889916"/>
            <a:ext cx="2159523" cy="1683123"/>
          </a:xfrm>
          <a:prstGeom prst="rect">
            <a:avLst/>
          </a:prstGeom>
        </p:spPr>
      </p:pic>
      <p:pic>
        <p:nvPicPr>
          <p:cNvPr id="48" name="Picture 47" descr="month_8_new.png"/>
          <p:cNvPicPr>
            <a:picLocks noChangeAspect="1"/>
          </p:cNvPicPr>
          <p:nvPr/>
        </p:nvPicPr>
        <p:blipFill rotWithShape="1">
          <a:blip r:embed="rId6">
            <a:extLst>
              <a:ext uri="{28A0092B-C50C-407E-A947-70E740481C1C}">
                <a14:useLocalDpi xmlns:a14="http://schemas.microsoft.com/office/drawing/2010/main" val="0"/>
              </a:ext>
            </a:extLst>
          </a:blip>
          <a:srcRect l="5555" b="14420"/>
          <a:stretch/>
        </p:blipFill>
        <p:spPr>
          <a:xfrm>
            <a:off x="2362975" y="3889916"/>
            <a:ext cx="2159000" cy="1683123"/>
          </a:xfrm>
          <a:prstGeom prst="rect">
            <a:avLst/>
          </a:prstGeom>
        </p:spPr>
      </p:pic>
      <p:pic>
        <p:nvPicPr>
          <p:cNvPr id="47" name="Picture 46" descr="month_7_new.png"/>
          <p:cNvPicPr>
            <a:picLocks noChangeAspect="1"/>
          </p:cNvPicPr>
          <p:nvPr/>
        </p:nvPicPr>
        <p:blipFill rotWithShape="1">
          <a:blip r:embed="rId7">
            <a:extLst>
              <a:ext uri="{28A0092B-C50C-407E-A947-70E740481C1C}">
                <a14:useLocalDpi xmlns:a14="http://schemas.microsoft.com/office/drawing/2010/main" val="0"/>
              </a:ext>
            </a:extLst>
          </a:blip>
          <a:srcRect b="14420"/>
          <a:stretch/>
        </p:blipFill>
        <p:spPr>
          <a:xfrm>
            <a:off x="76975" y="3889916"/>
            <a:ext cx="2286000" cy="1683123"/>
          </a:xfrm>
          <a:prstGeom prst="rect">
            <a:avLst/>
          </a:prstGeom>
        </p:spPr>
      </p:pic>
      <p:pic>
        <p:nvPicPr>
          <p:cNvPr id="46" name="Picture 45" descr="month_6_new.png"/>
          <p:cNvPicPr>
            <a:picLocks noChangeAspect="1"/>
          </p:cNvPicPr>
          <p:nvPr/>
        </p:nvPicPr>
        <p:blipFill rotWithShape="1">
          <a:blip r:embed="rId8">
            <a:extLst>
              <a:ext uri="{28A0092B-C50C-407E-A947-70E740481C1C}">
                <a14:useLocalDpi xmlns:a14="http://schemas.microsoft.com/office/drawing/2010/main" val="0"/>
              </a:ext>
            </a:extLst>
          </a:blip>
          <a:srcRect l="5394" r="-1" b="14349"/>
          <a:stretch/>
        </p:blipFill>
        <p:spPr>
          <a:xfrm>
            <a:off x="4518800" y="2208567"/>
            <a:ext cx="2162699" cy="1684524"/>
          </a:xfrm>
          <a:prstGeom prst="rect">
            <a:avLst/>
          </a:prstGeom>
        </p:spPr>
      </p:pic>
      <p:pic>
        <p:nvPicPr>
          <p:cNvPr id="45" name="Picture 44" descr="month_5_new.png"/>
          <p:cNvPicPr>
            <a:picLocks noChangeAspect="1"/>
          </p:cNvPicPr>
          <p:nvPr/>
        </p:nvPicPr>
        <p:blipFill rotWithShape="1">
          <a:blip r:embed="rId9">
            <a:extLst>
              <a:ext uri="{28A0092B-C50C-407E-A947-70E740481C1C}">
                <a14:useLocalDpi xmlns:a14="http://schemas.microsoft.com/office/drawing/2010/main" val="0"/>
              </a:ext>
            </a:extLst>
          </a:blip>
          <a:srcRect l="5555" b="14349"/>
          <a:stretch/>
        </p:blipFill>
        <p:spPr>
          <a:xfrm>
            <a:off x="2362975" y="2208567"/>
            <a:ext cx="2159000" cy="1684524"/>
          </a:xfrm>
          <a:prstGeom prst="rect">
            <a:avLst/>
          </a:prstGeom>
        </p:spPr>
      </p:pic>
      <p:pic>
        <p:nvPicPr>
          <p:cNvPr id="44" name="Picture 43" descr="month_4_new.png"/>
          <p:cNvPicPr>
            <a:picLocks noChangeAspect="1"/>
          </p:cNvPicPr>
          <p:nvPr/>
        </p:nvPicPr>
        <p:blipFill rotWithShape="1">
          <a:blip r:embed="rId10">
            <a:extLst>
              <a:ext uri="{28A0092B-C50C-407E-A947-70E740481C1C}">
                <a14:useLocalDpi xmlns:a14="http://schemas.microsoft.com/office/drawing/2010/main" val="0"/>
              </a:ext>
            </a:extLst>
          </a:blip>
          <a:srcRect b="14349"/>
          <a:stretch/>
        </p:blipFill>
        <p:spPr>
          <a:xfrm>
            <a:off x="76975" y="2208567"/>
            <a:ext cx="2286000" cy="1684524"/>
          </a:xfrm>
          <a:prstGeom prst="rect">
            <a:avLst/>
          </a:prstGeom>
        </p:spPr>
      </p:pic>
      <p:pic>
        <p:nvPicPr>
          <p:cNvPr id="43" name="Picture 42" descr="month_3_new.png"/>
          <p:cNvPicPr>
            <a:picLocks noChangeAspect="1"/>
          </p:cNvPicPr>
          <p:nvPr/>
        </p:nvPicPr>
        <p:blipFill rotWithShape="1">
          <a:blip r:embed="rId11">
            <a:extLst>
              <a:ext uri="{28A0092B-C50C-407E-A947-70E740481C1C}">
                <a14:useLocalDpi xmlns:a14="http://schemas.microsoft.com/office/drawing/2010/main" val="0"/>
              </a:ext>
            </a:extLst>
          </a:blip>
          <a:srcRect l="5555" b="14278"/>
          <a:stretch/>
        </p:blipFill>
        <p:spPr>
          <a:xfrm>
            <a:off x="4521976" y="532748"/>
            <a:ext cx="2159000" cy="1685925"/>
          </a:xfrm>
          <a:prstGeom prst="rect">
            <a:avLst/>
          </a:prstGeom>
        </p:spPr>
      </p:pic>
      <p:pic>
        <p:nvPicPr>
          <p:cNvPr id="42" name="Picture 41" descr="month_2_new.png"/>
          <p:cNvPicPr>
            <a:picLocks noChangeAspect="1"/>
          </p:cNvPicPr>
          <p:nvPr/>
        </p:nvPicPr>
        <p:blipFill rotWithShape="1">
          <a:blip r:embed="rId12">
            <a:extLst>
              <a:ext uri="{28A0092B-C50C-407E-A947-70E740481C1C}">
                <a14:useLocalDpi xmlns:a14="http://schemas.microsoft.com/office/drawing/2010/main" val="0"/>
              </a:ext>
            </a:extLst>
          </a:blip>
          <a:srcRect l="5555" b="14278"/>
          <a:stretch/>
        </p:blipFill>
        <p:spPr>
          <a:xfrm>
            <a:off x="2362975" y="532748"/>
            <a:ext cx="2159000" cy="1685925"/>
          </a:xfrm>
          <a:prstGeom prst="rect">
            <a:avLst/>
          </a:prstGeom>
        </p:spPr>
      </p:pic>
      <p:pic>
        <p:nvPicPr>
          <p:cNvPr id="40" name="Picture 39" descr="month_1_new.png"/>
          <p:cNvPicPr>
            <a:picLocks noChangeAspect="1"/>
          </p:cNvPicPr>
          <p:nvPr/>
        </p:nvPicPr>
        <p:blipFill rotWithShape="1">
          <a:blip r:embed="rId13">
            <a:extLst>
              <a:ext uri="{28A0092B-C50C-407E-A947-70E740481C1C}">
                <a14:useLocalDpi xmlns:a14="http://schemas.microsoft.com/office/drawing/2010/main" val="0"/>
              </a:ext>
            </a:extLst>
          </a:blip>
          <a:srcRect b="14278"/>
          <a:stretch/>
        </p:blipFill>
        <p:spPr>
          <a:xfrm>
            <a:off x="76975" y="532748"/>
            <a:ext cx="2286000" cy="1685925"/>
          </a:xfrm>
          <a:prstGeom prst="rect">
            <a:avLst/>
          </a:prstGeom>
        </p:spPr>
      </p:pic>
      <p:sp>
        <p:nvSpPr>
          <p:cNvPr id="16" name="TextBox 15"/>
          <p:cNvSpPr txBox="1"/>
          <p:nvPr/>
        </p:nvSpPr>
        <p:spPr>
          <a:xfrm>
            <a:off x="1883348" y="1922893"/>
            <a:ext cx="453970" cy="276999"/>
          </a:xfrm>
          <a:prstGeom prst="rect">
            <a:avLst/>
          </a:prstGeom>
          <a:noFill/>
        </p:spPr>
        <p:txBody>
          <a:bodyPr wrap="none" rtlCol="0">
            <a:spAutoFit/>
          </a:bodyPr>
          <a:lstStyle/>
          <a:p>
            <a:pPr algn="r"/>
            <a:r>
              <a:rPr lang="en-US" sz="1200" b="1" dirty="0" smtClean="0">
                <a:latin typeface="Helvetica Neue"/>
                <a:cs typeface="Helvetica Neue"/>
              </a:rPr>
              <a:t>Jan</a:t>
            </a:r>
          </a:p>
        </p:txBody>
      </p:sp>
      <p:sp>
        <p:nvSpPr>
          <p:cNvPr id="17" name="TextBox 16"/>
          <p:cNvSpPr txBox="1"/>
          <p:nvPr/>
        </p:nvSpPr>
        <p:spPr>
          <a:xfrm>
            <a:off x="4034110" y="1922893"/>
            <a:ext cx="458275" cy="276999"/>
          </a:xfrm>
          <a:prstGeom prst="rect">
            <a:avLst/>
          </a:prstGeom>
          <a:noFill/>
        </p:spPr>
        <p:txBody>
          <a:bodyPr wrap="none" rtlCol="0">
            <a:spAutoFit/>
          </a:bodyPr>
          <a:lstStyle/>
          <a:p>
            <a:pPr algn="r"/>
            <a:r>
              <a:rPr lang="en-US" sz="1200" b="1" dirty="0" smtClean="0">
                <a:latin typeface="Helvetica Neue"/>
                <a:cs typeface="Helvetica Neue"/>
              </a:rPr>
              <a:t>Feb</a:t>
            </a:r>
          </a:p>
        </p:txBody>
      </p:sp>
      <p:sp>
        <p:nvSpPr>
          <p:cNvPr id="18" name="TextBox 17"/>
          <p:cNvSpPr txBox="1"/>
          <p:nvPr/>
        </p:nvSpPr>
        <p:spPr>
          <a:xfrm>
            <a:off x="6166513" y="1922893"/>
            <a:ext cx="479618" cy="276999"/>
          </a:xfrm>
          <a:prstGeom prst="rect">
            <a:avLst/>
          </a:prstGeom>
          <a:noFill/>
        </p:spPr>
        <p:txBody>
          <a:bodyPr wrap="none" rtlCol="0">
            <a:spAutoFit/>
          </a:bodyPr>
          <a:lstStyle/>
          <a:p>
            <a:pPr algn="r"/>
            <a:r>
              <a:rPr lang="en-US" sz="1200" b="1" dirty="0" smtClean="0">
                <a:latin typeface="Helvetica Neue"/>
                <a:cs typeface="Helvetica Neue"/>
              </a:rPr>
              <a:t>Mar</a:t>
            </a:r>
          </a:p>
        </p:txBody>
      </p:sp>
      <p:sp>
        <p:nvSpPr>
          <p:cNvPr id="19" name="TextBox 18"/>
          <p:cNvSpPr txBox="1"/>
          <p:nvPr/>
        </p:nvSpPr>
        <p:spPr>
          <a:xfrm>
            <a:off x="1880345" y="3597139"/>
            <a:ext cx="453970" cy="276999"/>
          </a:xfrm>
          <a:prstGeom prst="rect">
            <a:avLst/>
          </a:prstGeom>
          <a:noFill/>
        </p:spPr>
        <p:txBody>
          <a:bodyPr wrap="none" rtlCol="0">
            <a:spAutoFit/>
          </a:bodyPr>
          <a:lstStyle/>
          <a:p>
            <a:pPr algn="r"/>
            <a:r>
              <a:rPr lang="en-US" sz="1200" b="1" dirty="0" smtClean="0">
                <a:latin typeface="Helvetica Neue"/>
                <a:cs typeface="Helvetica Neue"/>
              </a:rPr>
              <a:t>Apr</a:t>
            </a:r>
          </a:p>
        </p:txBody>
      </p:sp>
      <p:sp>
        <p:nvSpPr>
          <p:cNvPr id="20" name="TextBox 19"/>
          <p:cNvSpPr txBox="1"/>
          <p:nvPr/>
        </p:nvSpPr>
        <p:spPr>
          <a:xfrm>
            <a:off x="3984114" y="3597139"/>
            <a:ext cx="505267" cy="276999"/>
          </a:xfrm>
          <a:prstGeom prst="rect">
            <a:avLst/>
          </a:prstGeom>
          <a:noFill/>
        </p:spPr>
        <p:txBody>
          <a:bodyPr wrap="none" rtlCol="0">
            <a:spAutoFit/>
          </a:bodyPr>
          <a:lstStyle/>
          <a:p>
            <a:pPr algn="r"/>
            <a:r>
              <a:rPr lang="en-US" sz="1200" b="1" dirty="0" smtClean="0">
                <a:latin typeface="Helvetica Neue"/>
                <a:cs typeface="Helvetica Neue"/>
              </a:rPr>
              <a:t>May</a:t>
            </a:r>
          </a:p>
        </p:txBody>
      </p:sp>
      <p:sp>
        <p:nvSpPr>
          <p:cNvPr id="21" name="TextBox 20"/>
          <p:cNvSpPr txBox="1"/>
          <p:nvPr/>
        </p:nvSpPr>
        <p:spPr>
          <a:xfrm>
            <a:off x="6189158" y="3597139"/>
            <a:ext cx="453970" cy="276999"/>
          </a:xfrm>
          <a:prstGeom prst="rect">
            <a:avLst/>
          </a:prstGeom>
          <a:noFill/>
        </p:spPr>
        <p:txBody>
          <a:bodyPr wrap="none" rtlCol="0">
            <a:spAutoFit/>
          </a:bodyPr>
          <a:lstStyle/>
          <a:p>
            <a:pPr algn="r"/>
            <a:r>
              <a:rPr lang="en-US" sz="1200" b="1" dirty="0" smtClean="0">
                <a:latin typeface="Helvetica Neue"/>
                <a:cs typeface="Helvetica Neue"/>
              </a:rPr>
              <a:t>Jun</a:t>
            </a:r>
          </a:p>
        </p:txBody>
      </p:sp>
      <p:sp>
        <p:nvSpPr>
          <p:cNvPr id="22" name="TextBox 21"/>
          <p:cNvSpPr txBox="1"/>
          <p:nvPr/>
        </p:nvSpPr>
        <p:spPr>
          <a:xfrm>
            <a:off x="1931641" y="5281401"/>
            <a:ext cx="402674" cy="276999"/>
          </a:xfrm>
          <a:prstGeom prst="rect">
            <a:avLst/>
          </a:prstGeom>
          <a:noFill/>
        </p:spPr>
        <p:txBody>
          <a:bodyPr wrap="none" rtlCol="0">
            <a:spAutoFit/>
          </a:bodyPr>
          <a:lstStyle/>
          <a:p>
            <a:pPr algn="r"/>
            <a:r>
              <a:rPr lang="en-US" sz="1200" b="1" dirty="0" smtClean="0">
                <a:latin typeface="Helvetica Neue"/>
                <a:cs typeface="Helvetica Neue"/>
              </a:rPr>
              <a:t>Jul</a:t>
            </a:r>
          </a:p>
        </p:txBody>
      </p:sp>
      <p:sp>
        <p:nvSpPr>
          <p:cNvPr id="23" name="TextBox 22"/>
          <p:cNvSpPr txBox="1"/>
          <p:nvPr/>
        </p:nvSpPr>
        <p:spPr>
          <a:xfrm>
            <a:off x="4014024" y="5281401"/>
            <a:ext cx="475357" cy="276999"/>
          </a:xfrm>
          <a:prstGeom prst="rect">
            <a:avLst/>
          </a:prstGeom>
          <a:noFill/>
        </p:spPr>
        <p:txBody>
          <a:bodyPr wrap="none" rtlCol="0">
            <a:spAutoFit/>
          </a:bodyPr>
          <a:lstStyle/>
          <a:p>
            <a:pPr algn="r"/>
            <a:r>
              <a:rPr lang="en-US" sz="1200" b="1" dirty="0" smtClean="0">
                <a:latin typeface="Helvetica Neue"/>
                <a:cs typeface="Helvetica Neue"/>
              </a:rPr>
              <a:t>Aug</a:t>
            </a:r>
          </a:p>
        </p:txBody>
      </p:sp>
      <p:sp>
        <p:nvSpPr>
          <p:cNvPr id="24" name="TextBox 23"/>
          <p:cNvSpPr txBox="1"/>
          <p:nvPr/>
        </p:nvSpPr>
        <p:spPr>
          <a:xfrm>
            <a:off x="6176235" y="5281401"/>
            <a:ext cx="466892" cy="276999"/>
          </a:xfrm>
          <a:prstGeom prst="rect">
            <a:avLst/>
          </a:prstGeom>
          <a:noFill/>
        </p:spPr>
        <p:txBody>
          <a:bodyPr wrap="none" rtlCol="0">
            <a:spAutoFit/>
          </a:bodyPr>
          <a:lstStyle/>
          <a:p>
            <a:pPr algn="r"/>
            <a:r>
              <a:rPr lang="en-US" sz="1200" b="1" dirty="0" smtClean="0">
                <a:latin typeface="Helvetica Neue"/>
                <a:cs typeface="Helvetica Neue"/>
              </a:rPr>
              <a:t>Sep</a:t>
            </a:r>
          </a:p>
        </p:txBody>
      </p:sp>
      <p:sp>
        <p:nvSpPr>
          <p:cNvPr id="25" name="TextBox 24"/>
          <p:cNvSpPr txBox="1"/>
          <p:nvPr/>
        </p:nvSpPr>
        <p:spPr>
          <a:xfrm>
            <a:off x="1877340" y="6955647"/>
            <a:ext cx="453970" cy="276999"/>
          </a:xfrm>
          <a:prstGeom prst="rect">
            <a:avLst/>
          </a:prstGeom>
          <a:noFill/>
        </p:spPr>
        <p:txBody>
          <a:bodyPr wrap="none" rtlCol="0">
            <a:spAutoFit/>
          </a:bodyPr>
          <a:lstStyle/>
          <a:p>
            <a:pPr algn="r"/>
            <a:r>
              <a:rPr lang="en-US" sz="1200" b="1" dirty="0" smtClean="0">
                <a:latin typeface="Helvetica Neue"/>
                <a:cs typeface="Helvetica Neue"/>
              </a:rPr>
              <a:t>Oct</a:t>
            </a:r>
          </a:p>
        </p:txBody>
      </p:sp>
      <p:sp>
        <p:nvSpPr>
          <p:cNvPr id="26" name="TextBox 25"/>
          <p:cNvSpPr txBox="1"/>
          <p:nvPr/>
        </p:nvSpPr>
        <p:spPr>
          <a:xfrm>
            <a:off x="4006759" y="6955647"/>
            <a:ext cx="479618" cy="276999"/>
          </a:xfrm>
          <a:prstGeom prst="rect">
            <a:avLst/>
          </a:prstGeom>
          <a:noFill/>
        </p:spPr>
        <p:txBody>
          <a:bodyPr wrap="none" rtlCol="0">
            <a:spAutoFit/>
          </a:bodyPr>
          <a:lstStyle/>
          <a:p>
            <a:pPr algn="r"/>
            <a:r>
              <a:rPr lang="en-US" sz="1200" b="1" dirty="0" smtClean="0">
                <a:latin typeface="Helvetica Neue"/>
                <a:cs typeface="Helvetica Neue"/>
              </a:rPr>
              <a:t>Nov</a:t>
            </a:r>
          </a:p>
        </p:txBody>
      </p:sp>
      <p:sp>
        <p:nvSpPr>
          <p:cNvPr id="27" name="TextBox 26"/>
          <p:cNvSpPr txBox="1"/>
          <p:nvPr/>
        </p:nvSpPr>
        <p:spPr>
          <a:xfrm>
            <a:off x="6160506" y="6955647"/>
            <a:ext cx="479618" cy="276999"/>
          </a:xfrm>
          <a:prstGeom prst="rect">
            <a:avLst/>
          </a:prstGeom>
          <a:noFill/>
        </p:spPr>
        <p:txBody>
          <a:bodyPr wrap="none" rtlCol="0">
            <a:spAutoFit/>
          </a:bodyPr>
          <a:lstStyle/>
          <a:p>
            <a:pPr algn="r"/>
            <a:r>
              <a:rPr lang="en-US" sz="1200" b="1" dirty="0" smtClean="0">
                <a:latin typeface="Helvetica Neue"/>
                <a:cs typeface="Helvetica Neue"/>
              </a:rPr>
              <a:t>Dec</a:t>
            </a:r>
          </a:p>
        </p:txBody>
      </p:sp>
      <p:pic>
        <p:nvPicPr>
          <p:cNvPr id="28" name="Picture 27" descr="test_0.png"/>
          <p:cNvPicPr>
            <a:picLocks noChangeAspect="1"/>
          </p:cNvPicPr>
          <p:nvPr/>
        </p:nvPicPr>
        <p:blipFill rotWithShape="1">
          <a:blip r:embed="rId14">
            <a:extLst>
              <a:ext uri="{28A0092B-C50C-407E-A947-70E740481C1C}">
                <a14:useLocalDpi xmlns:a14="http://schemas.microsoft.com/office/drawing/2010/main" val="0"/>
              </a:ext>
            </a:extLst>
          </a:blip>
          <a:srcRect l="86808" t="1085" r="8245" b="3363"/>
          <a:stretch/>
        </p:blipFill>
        <p:spPr>
          <a:xfrm rot="5400000">
            <a:off x="3258440" y="4204347"/>
            <a:ext cx="292823" cy="6482557"/>
          </a:xfrm>
          <a:prstGeom prst="rect">
            <a:avLst/>
          </a:prstGeom>
        </p:spPr>
      </p:pic>
      <p:sp>
        <p:nvSpPr>
          <p:cNvPr id="29" name="TextBox 28"/>
          <p:cNvSpPr txBox="1"/>
          <p:nvPr/>
        </p:nvSpPr>
        <p:spPr>
          <a:xfrm>
            <a:off x="209602" y="7694715"/>
            <a:ext cx="6430521" cy="276999"/>
          </a:xfrm>
          <a:prstGeom prst="rect">
            <a:avLst/>
          </a:prstGeom>
          <a:noFill/>
        </p:spPr>
        <p:txBody>
          <a:bodyPr wrap="square" rtlCol="0">
            <a:spAutoFit/>
          </a:bodyPr>
          <a:lstStyle/>
          <a:p>
            <a:pPr algn="ctr"/>
            <a:r>
              <a:rPr lang="en-US" sz="1200" b="1" dirty="0" smtClean="0">
                <a:latin typeface="Helvetica Neue"/>
                <a:cs typeface="Helvetica Neue"/>
              </a:rPr>
              <a:t>Surface Residence Time (years)</a:t>
            </a:r>
          </a:p>
        </p:txBody>
      </p:sp>
      <p:sp>
        <p:nvSpPr>
          <p:cNvPr id="30" name="TextBox 29"/>
          <p:cNvSpPr txBox="1"/>
          <p:nvPr/>
        </p:nvSpPr>
        <p:spPr>
          <a:xfrm>
            <a:off x="137364" y="7535006"/>
            <a:ext cx="255967" cy="246221"/>
          </a:xfrm>
          <a:prstGeom prst="rect">
            <a:avLst/>
          </a:prstGeom>
          <a:noFill/>
        </p:spPr>
        <p:txBody>
          <a:bodyPr wrap="none" rtlCol="0">
            <a:spAutoFit/>
          </a:bodyPr>
          <a:lstStyle/>
          <a:p>
            <a:pPr algn="ctr"/>
            <a:r>
              <a:rPr lang="en-US" sz="1000" b="1" dirty="0" smtClean="0">
                <a:latin typeface="Helvetica Neue"/>
                <a:cs typeface="Helvetica Neue"/>
              </a:rPr>
              <a:t>0</a:t>
            </a:r>
          </a:p>
        </p:txBody>
      </p:sp>
      <p:sp>
        <p:nvSpPr>
          <p:cNvPr id="31" name="TextBox 30"/>
          <p:cNvSpPr txBox="1"/>
          <p:nvPr/>
        </p:nvSpPr>
        <p:spPr>
          <a:xfrm>
            <a:off x="804563" y="7535006"/>
            <a:ext cx="362920" cy="246221"/>
          </a:xfrm>
          <a:prstGeom prst="rect">
            <a:avLst/>
          </a:prstGeom>
          <a:noFill/>
        </p:spPr>
        <p:txBody>
          <a:bodyPr wrap="none" rtlCol="0">
            <a:spAutoFit/>
          </a:bodyPr>
          <a:lstStyle/>
          <a:p>
            <a:pPr algn="ctr"/>
            <a:r>
              <a:rPr lang="en-US" sz="1000" b="1" dirty="0" smtClean="0">
                <a:latin typeface="Helvetica Neue"/>
                <a:cs typeface="Helvetica Neue"/>
              </a:rPr>
              <a:t>0.5</a:t>
            </a:r>
          </a:p>
        </p:txBody>
      </p:sp>
      <p:sp>
        <p:nvSpPr>
          <p:cNvPr id="32" name="TextBox 31"/>
          <p:cNvSpPr txBox="1"/>
          <p:nvPr/>
        </p:nvSpPr>
        <p:spPr>
          <a:xfrm>
            <a:off x="1620585" y="7548906"/>
            <a:ext cx="255967" cy="246221"/>
          </a:xfrm>
          <a:prstGeom prst="rect">
            <a:avLst/>
          </a:prstGeom>
          <a:noFill/>
        </p:spPr>
        <p:txBody>
          <a:bodyPr wrap="none" rtlCol="0">
            <a:spAutoFit/>
          </a:bodyPr>
          <a:lstStyle/>
          <a:p>
            <a:pPr algn="ctr"/>
            <a:r>
              <a:rPr lang="en-US" sz="1000" b="1" dirty="0" smtClean="0">
                <a:latin typeface="Helvetica Neue"/>
                <a:cs typeface="Helvetica Neue"/>
              </a:rPr>
              <a:t>1</a:t>
            </a:r>
          </a:p>
        </p:txBody>
      </p:sp>
      <p:sp>
        <p:nvSpPr>
          <p:cNvPr id="33" name="TextBox 32"/>
          <p:cNvSpPr txBox="1"/>
          <p:nvPr/>
        </p:nvSpPr>
        <p:spPr>
          <a:xfrm>
            <a:off x="2333408" y="7548906"/>
            <a:ext cx="362920" cy="246221"/>
          </a:xfrm>
          <a:prstGeom prst="rect">
            <a:avLst/>
          </a:prstGeom>
          <a:noFill/>
        </p:spPr>
        <p:txBody>
          <a:bodyPr wrap="none" rtlCol="0">
            <a:spAutoFit/>
          </a:bodyPr>
          <a:lstStyle/>
          <a:p>
            <a:pPr algn="ctr"/>
            <a:r>
              <a:rPr lang="en-US" sz="1000" b="1" dirty="0" smtClean="0">
                <a:latin typeface="Helvetica Neue"/>
                <a:cs typeface="Helvetica Neue"/>
              </a:rPr>
              <a:t>1.5</a:t>
            </a:r>
          </a:p>
        </p:txBody>
      </p:sp>
      <p:sp>
        <p:nvSpPr>
          <p:cNvPr id="34" name="TextBox 33"/>
          <p:cNvSpPr txBox="1"/>
          <p:nvPr/>
        </p:nvSpPr>
        <p:spPr>
          <a:xfrm>
            <a:off x="3149128" y="7527129"/>
            <a:ext cx="255967" cy="246221"/>
          </a:xfrm>
          <a:prstGeom prst="rect">
            <a:avLst/>
          </a:prstGeom>
          <a:noFill/>
        </p:spPr>
        <p:txBody>
          <a:bodyPr wrap="none" rtlCol="0">
            <a:spAutoFit/>
          </a:bodyPr>
          <a:lstStyle/>
          <a:p>
            <a:pPr algn="ctr"/>
            <a:r>
              <a:rPr lang="en-US" sz="1000" b="1" dirty="0" smtClean="0">
                <a:latin typeface="Helvetica Neue"/>
                <a:cs typeface="Helvetica Neue"/>
              </a:rPr>
              <a:t>2</a:t>
            </a:r>
          </a:p>
        </p:txBody>
      </p:sp>
      <p:sp>
        <p:nvSpPr>
          <p:cNvPr id="35" name="TextBox 34"/>
          <p:cNvSpPr txBox="1"/>
          <p:nvPr/>
        </p:nvSpPr>
        <p:spPr>
          <a:xfrm>
            <a:off x="3858149" y="7527129"/>
            <a:ext cx="362920" cy="246221"/>
          </a:xfrm>
          <a:prstGeom prst="rect">
            <a:avLst/>
          </a:prstGeom>
          <a:noFill/>
        </p:spPr>
        <p:txBody>
          <a:bodyPr wrap="none" rtlCol="0">
            <a:spAutoFit/>
          </a:bodyPr>
          <a:lstStyle/>
          <a:p>
            <a:pPr algn="ctr"/>
            <a:r>
              <a:rPr lang="en-US" sz="1000" b="1" dirty="0" smtClean="0">
                <a:latin typeface="Helvetica Neue"/>
                <a:cs typeface="Helvetica Neue"/>
              </a:rPr>
              <a:t>2.5</a:t>
            </a:r>
          </a:p>
        </p:txBody>
      </p:sp>
      <p:sp>
        <p:nvSpPr>
          <p:cNvPr id="36" name="TextBox 35"/>
          <p:cNvSpPr txBox="1"/>
          <p:nvPr/>
        </p:nvSpPr>
        <p:spPr>
          <a:xfrm>
            <a:off x="4674171" y="7541029"/>
            <a:ext cx="255967" cy="246221"/>
          </a:xfrm>
          <a:prstGeom prst="rect">
            <a:avLst/>
          </a:prstGeom>
          <a:noFill/>
        </p:spPr>
        <p:txBody>
          <a:bodyPr wrap="none" rtlCol="0">
            <a:spAutoFit/>
          </a:bodyPr>
          <a:lstStyle/>
          <a:p>
            <a:pPr algn="ctr"/>
            <a:r>
              <a:rPr lang="en-US" sz="1000" b="1" dirty="0" smtClean="0">
                <a:latin typeface="Helvetica Neue"/>
                <a:cs typeface="Helvetica Neue"/>
              </a:rPr>
              <a:t>3</a:t>
            </a:r>
          </a:p>
        </p:txBody>
      </p:sp>
      <p:sp>
        <p:nvSpPr>
          <p:cNvPr id="37" name="TextBox 36"/>
          <p:cNvSpPr txBox="1"/>
          <p:nvPr/>
        </p:nvSpPr>
        <p:spPr>
          <a:xfrm>
            <a:off x="5386994" y="7541029"/>
            <a:ext cx="362920" cy="246221"/>
          </a:xfrm>
          <a:prstGeom prst="rect">
            <a:avLst/>
          </a:prstGeom>
          <a:noFill/>
        </p:spPr>
        <p:txBody>
          <a:bodyPr wrap="none" rtlCol="0">
            <a:spAutoFit/>
          </a:bodyPr>
          <a:lstStyle/>
          <a:p>
            <a:pPr algn="ctr"/>
            <a:r>
              <a:rPr lang="en-US" sz="1000" b="1" dirty="0" smtClean="0">
                <a:latin typeface="Helvetica Neue"/>
                <a:cs typeface="Helvetica Neue"/>
              </a:rPr>
              <a:t>3.5</a:t>
            </a:r>
          </a:p>
        </p:txBody>
      </p:sp>
      <p:sp>
        <p:nvSpPr>
          <p:cNvPr id="38" name="TextBox 37"/>
          <p:cNvSpPr txBox="1"/>
          <p:nvPr/>
        </p:nvSpPr>
        <p:spPr>
          <a:xfrm>
            <a:off x="6207759" y="7541029"/>
            <a:ext cx="255967" cy="246221"/>
          </a:xfrm>
          <a:prstGeom prst="rect">
            <a:avLst/>
          </a:prstGeom>
          <a:noFill/>
        </p:spPr>
        <p:txBody>
          <a:bodyPr wrap="none" rtlCol="0">
            <a:spAutoFit/>
          </a:bodyPr>
          <a:lstStyle/>
          <a:p>
            <a:pPr algn="ctr"/>
            <a:r>
              <a:rPr lang="en-US" sz="1000" b="1" dirty="0" smtClean="0">
                <a:latin typeface="Helvetica Neue"/>
                <a:cs typeface="Helvetica Neue"/>
              </a:rPr>
              <a:t>4</a:t>
            </a:r>
          </a:p>
        </p:txBody>
      </p:sp>
      <p:sp>
        <p:nvSpPr>
          <p:cNvPr id="41" name="TextBox 40"/>
          <p:cNvSpPr txBox="1"/>
          <p:nvPr/>
        </p:nvSpPr>
        <p:spPr>
          <a:xfrm>
            <a:off x="209602" y="7962091"/>
            <a:ext cx="6251448" cy="400110"/>
          </a:xfrm>
          <a:prstGeom prst="rect">
            <a:avLst/>
          </a:prstGeom>
          <a:noFill/>
        </p:spPr>
        <p:txBody>
          <a:bodyPr wrap="square" rtlCol="0">
            <a:spAutoFit/>
          </a:bodyPr>
          <a:lstStyle/>
          <a:p>
            <a:pPr algn="just"/>
            <a:r>
              <a:rPr lang="en-US" sz="1000" b="1" dirty="0" smtClean="0">
                <a:latin typeface="Helvetica Neue"/>
                <a:cs typeface="Helvetica Neue"/>
              </a:rPr>
              <a:t>Figure 4</a:t>
            </a:r>
            <a:r>
              <a:rPr lang="en-US" sz="1000" dirty="0" smtClean="0">
                <a:latin typeface="Helvetica Neue"/>
                <a:cs typeface="Helvetica Neue"/>
              </a:rPr>
              <a:t>: Monthly mean residence time of surface waters within the Gulf of Mexico shelf domain. Gray contours 1, 1.5, and 2 years. </a:t>
            </a:r>
            <a:endParaRPr lang="en-US" sz="1000" dirty="0">
              <a:latin typeface="Helvetica Neue"/>
              <a:cs typeface="Helvetica Neue"/>
            </a:endParaRPr>
          </a:p>
        </p:txBody>
      </p:sp>
    </p:spTree>
    <p:extLst>
      <p:ext uri="{BB962C8B-B14F-4D97-AF65-F5344CB8AC3E}">
        <p14:creationId xmlns:p14="http://schemas.microsoft.com/office/powerpoint/2010/main" val="1580660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onth_9.png"/>
          <p:cNvPicPr>
            <a:picLocks noChangeAspect="1"/>
          </p:cNvPicPr>
          <p:nvPr/>
        </p:nvPicPr>
        <p:blipFill rotWithShape="1">
          <a:blip r:embed="rId2">
            <a:extLst>
              <a:ext uri="{28A0092B-C50C-407E-A947-70E740481C1C}">
                <a14:useLocalDpi xmlns:a14="http://schemas.microsoft.com/office/drawing/2010/main" val="0"/>
              </a:ext>
            </a:extLst>
          </a:blip>
          <a:srcRect l="3268" t="87546" b="7223"/>
          <a:stretch/>
        </p:blipFill>
        <p:spPr>
          <a:xfrm>
            <a:off x="15338" y="7292863"/>
            <a:ext cx="6690261" cy="311263"/>
          </a:xfrm>
          <a:prstGeom prst="rect">
            <a:avLst/>
          </a:prstGeom>
        </p:spPr>
      </p:pic>
      <p:pic>
        <p:nvPicPr>
          <p:cNvPr id="13" name="Picture 12" descr="month_12.png"/>
          <p:cNvPicPr>
            <a:picLocks noChangeAspect="1"/>
          </p:cNvPicPr>
          <p:nvPr/>
        </p:nvPicPr>
        <p:blipFill rotWithShape="1">
          <a:blip r:embed="rId3">
            <a:extLst>
              <a:ext uri="{28A0092B-C50C-407E-A947-70E740481C1C}">
                <a14:useLocalDpi xmlns:a14="http://schemas.microsoft.com/office/drawing/2010/main" val="0"/>
              </a:ext>
            </a:extLst>
          </a:blip>
          <a:srcRect l="5535" b="11972"/>
          <a:stretch/>
        </p:blipFill>
        <p:spPr>
          <a:xfrm>
            <a:off x="4522024" y="5574302"/>
            <a:ext cx="2159473" cy="1731261"/>
          </a:xfrm>
          <a:prstGeom prst="rect">
            <a:avLst/>
          </a:prstGeom>
        </p:spPr>
      </p:pic>
      <p:pic>
        <p:nvPicPr>
          <p:cNvPr id="12" name="Picture 11" descr="month_11.png"/>
          <p:cNvPicPr>
            <a:picLocks noChangeAspect="1"/>
          </p:cNvPicPr>
          <p:nvPr/>
        </p:nvPicPr>
        <p:blipFill rotWithShape="1">
          <a:blip r:embed="rId4">
            <a:extLst>
              <a:ext uri="{28A0092B-C50C-407E-A947-70E740481C1C}">
                <a14:useLocalDpi xmlns:a14="http://schemas.microsoft.com/office/drawing/2010/main" val="0"/>
              </a:ext>
            </a:extLst>
          </a:blip>
          <a:srcRect l="5553" b="12134"/>
          <a:stretch/>
        </p:blipFill>
        <p:spPr>
          <a:xfrm>
            <a:off x="2362975" y="5574302"/>
            <a:ext cx="2159049" cy="1728087"/>
          </a:xfrm>
          <a:prstGeom prst="rect">
            <a:avLst/>
          </a:prstGeom>
        </p:spPr>
      </p:pic>
      <p:pic>
        <p:nvPicPr>
          <p:cNvPr id="11" name="Picture 10" descr="month_10.png"/>
          <p:cNvPicPr>
            <a:picLocks noChangeAspect="1"/>
          </p:cNvPicPr>
          <p:nvPr/>
        </p:nvPicPr>
        <p:blipFill rotWithShape="1">
          <a:blip r:embed="rId5">
            <a:extLst>
              <a:ext uri="{28A0092B-C50C-407E-A947-70E740481C1C}">
                <a14:useLocalDpi xmlns:a14="http://schemas.microsoft.com/office/drawing/2010/main" val="0"/>
              </a:ext>
            </a:extLst>
          </a:blip>
          <a:srcRect b="12295"/>
          <a:stretch/>
        </p:blipFill>
        <p:spPr>
          <a:xfrm>
            <a:off x="76975" y="5574302"/>
            <a:ext cx="2286000" cy="1724911"/>
          </a:xfrm>
          <a:prstGeom prst="rect">
            <a:avLst/>
          </a:prstGeom>
        </p:spPr>
      </p:pic>
      <p:pic>
        <p:nvPicPr>
          <p:cNvPr id="10" name="Picture 9" descr="month_9.png"/>
          <p:cNvPicPr>
            <a:picLocks noChangeAspect="1"/>
          </p:cNvPicPr>
          <p:nvPr/>
        </p:nvPicPr>
        <p:blipFill rotWithShape="1">
          <a:blip r:embed="rId2">
            <a:extLst>
              <a:ext uri="{28A0092B-C50C-407E-A947-70E740481C1C}">
                <a14:useLocalDpi xmlns:a14="http://schemas.microsoft.com/office/drawing/2010/main" val="0"/>
              </a:ext>
            </a:extLst>
          </a:blip>
          <a:srcRect l="5535" b="14349"/>
          <a:stretch/>
        </p:blipFill>
        <p:spPr>
          <a:xfrm>
            <a:off x="4522024" y="3889779"/>
            <a:ext cx="2159473" cy="1684523"/>
          </a:xfrm>
          <a:prstGeom prst="rect">
            <a:avLst/>
          </a:prstGeom>
        </p:spPr>
      </p:pic>
      <p:pic>
        <p:nvPicPr>
          <p:cNvPr id="9" name="Picture 8" descr="month_8.png"/>
          <p:cNvPicPr>
            <a:picLocks noChangeAspect="1"/>
          </p:cNvPicPr>
          <p:nvPr/>
        </p:nvPicPr>
        <p:blipFill rotWithShape="1">
          <a:blip r:embed="rId6">
            <a:extLst>
              <a:ext uri="{28A0092B-C50C-407E-A947-70E740481C1C}">
                <a14:useLocalDpi xmlns:a14="http://schemas.microsoft.com/office/drawing/2010/main" val="0"/>
              </a:ext>
            </a:extLst>
          </a:blip>
          <a:srcRect l="5414" b="14517"/>
          <a:stretch/>
        </p:blipFill>
        <p:spPr>
          <a:xfrm>
            <a:off x="2359800" y="3889916"/>
            <a:ext cx="2162224" cy="1681211"/>
          </a:xfrm>
          <a:prstGeom prst="rect">
            <a:avLst/>
          </a:prstGeom>
        </p:spPr>
      </p:pic>
      <p:pic>
        <p:nvPicPr>
          <p:cNvPr id="8" name="Picture 7" descr="month_7.png"/>
          <p:cNvPicPr>
            <a:picLocks noChangeAspect="1"/>
          </p:cNvPicPr>
          <p:nvPr/>
        </p:nvPicPr>
        <p:blipFill rotWithShape="1">
          <a:blip r:embed="rId7">
            <a:extLst>
              <a:ext uri="{28A0092B-C50C-407E-A947-70E740481C1C}">
                <a14:useLocalDpi xmlns:a14="http://schemas.microsoft.com/office/drawing/2010/main" val="0"/>
              </a:ext>
            </a:extLst>
          </a:blip>
          <a:srcRect b="14517"/>
          <a:stretch/>
        </p:blipFill>
        <p:spPr>
          <a:xfrm>
            <a:off x="76975" y="3889916"/>
            <a:ext cx="2286000" cy="1681211"/>
          </a:xfrm>
          <a:prstGeom prst="rect">
            <a:avLst/>
          </a:prstGeom>
        </p:spPr>
      </p:pic>
      <p:pic>
        <p:nvPicPr>
          <p:cNvPr id="7" name="Picture 6" descr="month_6.png"/>
          <p:cNvPicPr>
            <a:picLocks noChangeAspect="1"/>
          </p:cNvPicPr>
          <p:nvPr/>
        </p:nvPicPr>
        <p:blipFill rotWithShape="1">
          <a:blip r:embed="rId8">
            <a:extLst>
              <a:ext uri="{28A0092B-C50C-407E-A947-70E740481C1C}">
                <a14:useLocalDpi xmlns:a14="http://schemas.microsoft.com/office/drawing/2010/main" val="0"/>
              </a:ext>
            </a:extLst>
          </a:blip>
          <a:srcRect l="5532" b="14349"/>
          <a:stretch/>
        </p:blipFill>
        <p:spPr>
          <a:xfrm>
            <a:off x="4521973" y="2208567"/>
            <a:ext cx="2159525" cy="1684524"/>
          </a:xfrm>
          <a:prstGeom prst="rect">
            <a:avLst/>
          </a:prstGeom>
        </p:spPr>
      </p:pic>
      <p:pic>
        <p:nvPicPr>
          <p:cNvPr id="6" name="Picture 5" descr="month_5.png"/>
          <p:cNvPicPr>
            <a:picLocks noChangeAspect="1"/>
          </p:cNvPicPr>
          <p:nvPr/>
        </p:nvPicPr>
        <p:blipFill rotWithShape="1">
          <a:blip r:embed="rId9">
            <a:extLst>
              <a:ext uri="{28A0092B-C50C-407E-A947-70E740481C1C}">
                <a14:useLocalDpi xmlns:a14="http://schemas.microsoft.com/office/drawing/2010/main" val="0"/>
              </a:ext>
            </a:extLst>
          </a:blip>
          <a:srcRect l="5414" b="14349"/>
          <a:stretch/>
        </p:blipFill>
        <p:spPr>
          <a:xfrm>
            <a:off x="2359800" y="2208567"/>
            <a:ext cx="2162224" cy="1684524"/>
          </a:xfrm>
          <a:prstGeom prst="rect">
            <a:avLst/>
          </a:prstGeom>
        </p:spPr>
      </p:pic>
      <p:pic>
        <p:nvPicPr>
          <p:cNvPr id="5" name="Picture 4" descr="month_4.png"/>
          <p:cNvPicPr>
            <a:picLocks noChangeAspect="1"/>
          </p:cNvPicPr>
          <p:nvPr/>
        </p:nvPicPr>
        <p:blipFill rotWithShape="1">
          <a:blip r:embed="rId10">
            <a:extLst>
              <a:ext uri="{28A0092B-C50C-407E-A947-70E740481C1C}">
                <a14:useLocalDpi xmlns:a14="http://schemas.microsoft.com/office/drawing/2010/main" val="0"/>
              </a:ext>
            </a:extLst>
          </a:blip>
          <a:srcRect b="14349"/>
          <a:stretch/>
        </p:blipFill>
        <p:spPr>
          <a:xfrm>
            <a:off x="76973" y="2208567"/>
            <a:ext cx="2286000" cy="1684524"/>
          </a:xfrm>
          <a:prstGeom prst="rect">
            <a:avLst/>
          </a:prstGeom>
        </p:spPr>
      </p:pic>
      <p:pic>
        <p:nvPicPr>
          <p:cNvPr id="4" name="Picture 3" descr="month_3.png"/>
          <p:cNvPicPr>
            <a:picLocks noChangeAspect="1"/>
          </p:cNvPicPr>
          <p:nvPr/>
        </p:nvPicPr>
        <p:blipFill rotWithShape="1">
          <a:blip r:embed="rId11">
            <a:extLst>
              <a:ext uri="{28A0092B-C50C-407E-A947-70E740481C1C}">
                <a14:useLocalDpi xmlns:a14="http://schemas.microsoft.com/office/drawing/2010/main" val="0"/>
              </a:ext>
            </a:extLst>
          </a:blip>
          <a:srcRect l="5394" r="-1" b="14278"/>
          <a:stretch/>
        </p:blipFill>
        <p:spPr>
          <a:xfrm>
            <a:off x="4518799" y="532748"/>
            <a:ext cx="2162699" cy="1685925"/>
          </a:xfrm>
          <a:prstGeom prst="rect">
            <a:avLst/>
          </a:prstGeom>
        </p:spPr>
      </p:pic>
      <p:pic>
        <p:nvPicPr>
          <p:cNvPr id="3" name="Picture 2" descr="month_2.png"/>
          <p:cNvPicPr>
            <a:picLocks noChangeAspect="1"/>
          </p:cNvPicPr>
          <p:nvPr/>
        </p:nvPicPr>
        <p:blipFill rotWithShape="1">
          <a:blip r:embed="rId12">
            <a:extLst>
              <a:ext uri="{28A0092B-C50C-407E-A947-70E740481C1C}">
                <a14:useLocalDpi xmlns:a14="http://schemas.microsoft.com/office/drawing/2010/main" val="0"/>
              </a:ext>
            </a:extLst>
          </a:blip>
          <a:srcRect l="5555" b="14278"/>
          <a:stretch/>
        </p:blipFill>
        <p:spPr>
          <a:xfrm>
            <a:off x="2362973" y="532748"/>
            <a:ext cx="2159001" cy="1685925"/>
          </a:xfrm>
          <a:prstGeom prst="rect">
            <a:avLst/>
          </a:prstGeom>
        </p:spPr>
      </p:pic>
      <p:pic>
        <p:nvPicPr>
          <p:cNvPr id="2" name="Picture 1" descr="month_1.png"/>
          <p:cNvPicPr>
            <a:picLocks noChangeAspect="1"/>
          </p:cNvPicPr>
          <p:nvPr/>
        </p:nvPicPr>
        <p:blipFill rotWithShape="1">
          <a:blip r:embed="rId13">
            <a:extLst>
              <a:ext uri="{28A0092B-C50C-407E-A947-70E740481C1C}">
                <a14:useLocalDpi xmlns:a14="http://schemas.microsoft.com/office/drawing/2010/main" val="0"/>
              </a:ext>
            </a:extLst>
          </a:blip>
          <a:srcRect b="14278"/>
          <a:stretch/>
        </p:blipFill>
        <p:spPr>
          <a:xfrm>
            <a:off x="76974" y="532748"/>
            <a:ext cx="2286000" cy="1685925"/>
          </a:xfrm>
          <a:prstGeom prst="rect">
            <a:avLst/>
          </a:prstGeom>
        </p:spPr>
      </p:pic>
      <p:sp>
        <p:nvSpPr>
          <p:cNvPr id="16" name="TextBox 15"/>
          <p:cNvSpPr txBox="1"/>
          <p:nvPr/>
        </p:nvSpPr>
        <p:spPr>
          <a:xfrm>
            <a:off x="1883348" y="1922893"/>
            <a:ext cx="453970" cy="276999"/>
          </a:xfrm>
          <a:prstGeom prst="rect">
            <a:avLst/>
          </a:prstGeom>
          <a:noFill/>
        </p:spPr>
        <p:txBody>
          <a:bodyPr wrap="none" rtlCol="0">
            <a:spAutoFit/>
          </a:bodyPr>
          <a:lstStyle/>
          <a:p>
            <a:pPr algn="r"/>
            <a:r>
              <a:rPr lang="en-US" sz="1200" b="1" dirty="0" smtClean="0">
                <a:latin typeface="Helvetica Neue"/>
                <a:cs typeface="Helvetica Neue"/>
              </a:rPr>
              <a:t>Jan</a:t>
            </a:r>
          </a:p>
        </p:txBody>
      </p:sp>
      <p:sp>
        <p:nvSpPr>
          <p:cNvPr id="17" name="TextBox 16"/>
          <p:cNvSpPr txBox="1"/>
          <p:nvPr/>
        </p:nvSpPr>
        <p:spPr>
          <a:xfrm>
            <a:off x="4034110" y="1922893"/>
            <a:ext cx="458275" cy="276999"/>
          </a:xfrm>
          <a:prstGeom prst="rect">
            <a:avLst/>
          </a:prstGeom>
          <a:noFill/>
        </p:spPr>
        <p:txBody>
          <a:bodyPr wrap="none" rtlCol="0">
            <a:spAutoFit/>
          </a:bodyPr>
          <a:lstStyle/>
          <a:p>
            <a:pPr algn="r"/>
            <a:r>
              <a:rPr lang="en-US" sz="1200" b="1" dirty="0" smtClean="0">
                <a:latin typeface="Helvetica Neue"/>
                <a:cs typeface="Helvetica Neue"/>
              </a:rPr>
              <a:t>Feb</a:t>
            </a:r>
          </a:p>
        </p:txBody>
      </p:sp>
      <p:sp>
        <p:nvSpPr>
          <p:cNvPr id="18" name="TextBox 17"/>
          <p:cNvSpPr txBox="1"/>
          <p:nvPr/>
        </p:nvSpPr>
        <p:spPr>
          <a:xfrm>
            <a:off x="6166513" y="1922893"/>
            <a:ext cx="479618" cy="276999"/>
          </a:xfrm>
          <a:prstGeom prst="rect">
            <a:avLst/>
          </a:prstGeom>
          <a:noFill/>
        </p:spPr>
        <p:txBody>
          <a:bodyPr wrap="none" rtlCol="0">
            <a:spAutoFit/>
          </a:bodyPr>
          <a:lstStyle/>
          <a:p>
            <a:pPr algn="r"/>
            <a:r>
              <a:rPr lang="en-US" sz="1200" b="1" dirty="0" smtClean="0">
                <a:latin typeface="Helvetica Neue"/>
                <a:cs typeface="Helvetica Neue"/>
              </a:rPr>
              <a:t>Mar</a:t>
            </a:r>
          </a:p>
        </p:txBody>
      </p:sp>
      <p:sp>
        <p:nvSpPr>
          <p:cNvPr id="19" name="TextBox 18"/>
          <p:cNvSpPr txBox="1"/>
          <p:nvPr/>
        </p:nvSpPr>
        <p:spPr>
          <a:xfrm>
            <a:off x="1880345" y="3597139"/>
            <a:ext cx="453970" cy="276999"/>
          </a:xfrm>
          <a:prstGeom prst="rect">
            <a:avLst/>
          </a:prstGeom>
          <a:noFill/>
        </p:spPr>
        <p:txBody>
          <a:bodyPr wrap="none" rtlCol="0">
            <a:spAutoFit/>
          </a:bodyPr>
          <a:lstStyle/>
          <a:p>
            <a:pPr algn="r"/>
            <a:r>
              <a:rPr lang="en-US" sz="1200" b="1" dirty="0" smtClean="0">
                <a:latin typeface="Helvetica Neue"/>
                <a:cs typeface="Helvetica Neue"/>
              </a:rPr>
              <a:t>Apr</a:t>
            </a:r>
          </a:p>
        </p:txBody>
      </p:sp>
      <p:sp>
        <p:nvSpPr>
          <p:cNvPr id="20" name="TextBox 19"/>
          <p:cNvSpPr txBox="1"/>
          <p:nvPr/>
        </p:nvSpPr>
        <p:spPr>
          <a:xfrm>
            <a:off x="3984114" y="3597139"/>
            <a:ext cx="505267" cy="276999"/>
          </a:xfrm>
          <a:prstGeom prst="rect">
            <a:avLst/>
          </a:prstGeom>
          <a:noFill/>
        </p:spPr>
        <p:txBody>
          <a:bodyPr wrap="none" rtlCol="0">
            <a:spAutoFit/>
          </a:bodyPr>
          <a:lstStyle/>
          <a:p>
            <a:pPr algn="r"/>
            <a:r>
              <a:rPr lang="en-US" sz="1200" b="1" dirty="0" smtClean="0">
                <a:latin typeface="Helvetica Neue"/>
                <a:cs typeface="Helvetica Neue"/>
              </a:rPr>
              <a:t>May</a:t>
            </a:r>
          </a:p>
        </p:txBody>
      </p:sp>
      <p:sp>
        <p:nvSpPr>
          <p:cNvPr id="21" name="TextBox 20"/>
          <p:cNvSpPr txBox="1"/>
          <p:nvPr/>
        </p:nvSpPr>
        <p:spPr>
          <a:xfrm>
            <a:off x="6189158" y="3597139"/>
            <a:ext cx="453970" cy="276999"/>
          </a:xfrm>
          <a:prstGeom prst="rect">
            <a:avLst/>
          </a:prstGeom>
          <a:noFill/>
        </p:spPr>
        <p:txBody>
          <a:bodyPr wrap="none" rtlCol="0">
            <a:spAutoFit/>
          </a:bodyPr>
          <a:lstStyle/>
          <a:p>
            <a:pPr algn="r"/>
            <a:r>
              <a:rPr lang="en-US" sz="1200" b="1" dirty="0" smtClean="0">
                <a:latin typeface="Helvetica Neue"/>
                <a:cs typeface="Helvetica Neue"/>
              </a:rPr>
              <a:t>Jun</a:t>
            </a:r>
          </a:p>
        </p:txBody>
      </p:sp>
      <p:sp>
        <p:nvSpPr>
          <p:cNvPr id="22" name="TextBox 21"/>
          <p:cNvSpPr txBox="1"/>
          <p:nvPr/>
        </p:nvSpPr>
        <p:spPr>
          <a:xfrm>
            <a:off x="1931641" y="5281401"/>
            <a:ext cx="402674" cy="276999"/>
          </a:xfrm>
          <a:prstGeom prst="rect">
            <a:avLst/>
          </a:prstGeom>
          <a:noFill/>
        </p:spPr>
        <p:txBody>
          <a:bodyPr wrap="none" rtlCol="0">
            <a:spAutoFit/>
          </a:bodyPr>
          <a:lstStyle/>
          <a:p>
            <a:pPr algn="r"/>
            <a:r>
              <a:rPr lang="en-US" sz="1200" b="1" dirty="0" smtClean="0">
                <a:latin typeface="Helvetica Neue"/>
                <a:cs typeface="Helvetica Neue"/>
              </a:rPr>
              <a:t>Jul</a:t>
            </a:r>
          </a:p>
        </p:txBody>
      </p:sp>
      <p:sp>
        <p:nvSpPr>
          <p:cNvPr id="23" name="TextBox 22"/>
          <p:cNvSpPr txBox="1"/>
          <p:nvPr/>
        </p:nvSpPr>
        <p:spPr>
          <a:xfrm>
            <a:off x="4014024" y="5281401"/>
            <a:ext cx="475357" cy="276999"/>
          </a:xfrm>
          <a:prstGeom prst="rect">
            <a:avLst/>
          </a:prstGeom>
          <a:noFill/>
        </p:spPr>
        <p:txBody>
          <a:bodyPr wrap="none" rtlCol="0">
            <a:spAutoFit/>
          </a:bodyPr>
          <a:lstStyle/>
          <a:p>
            <a:pPr algn="r"/>
            <a:r>
              <a:rPr lang="en-US" sz="1200" b="1" dirty="0" smtClean="0">
                <a:latin typeface="Helvetica Neue"/>
                <a:cs typeface="Helvetica Neue"/>
              </a:rPr>
              <a:t>Aug</a:t>
            </a:r>
          </a:p>
        </p:txBody>
      </p:sp>
      <p:sp>
        <p:nvSpPr>
          <p:cNvPr id="24" name="TextBox 23"/>
          <p:cNvSpPr txBox="1"/>
          <p:nvPr/>
        </p:nvSpPr>
        <p:spPr>
          <a:xfrm>
            <a:off x="6176235" y="5281401"/>
            <a:ext cx="466892" cy="276999"/>
          </a:xfrm>
          <a:prstGeom prst="rect">
            <a:avLst/>
          </a:prstGeom>
          <a:noFill/>
        </p:spPr>
        <p:txBody>
          <a:bodyPr wrap="none" rtlCol="0">
            <a:spAutoFit/>
          </a:bodyPr>
          <a:lstStyle/>
          <a:p>
            <a:pPr algn="r"/>
            <a:r>
              <a:rPr lang="en-US" sz="1200" b="1" dirty="0" smtClean="0">
                <a:latin typeface="Helvetica Neue"/>
                <a:cs typeface="Helvetica Neue"/>
              </a:rPr>
              <a:t>Sep</a:t>
            </a:r>
          </a:p>
        </p:txBody>
      </p:sp>
      <p:sp>
        <p:nvSpPr>
          <p:cNvPr id="25" name="TextBox 24"/>
          <p:cNvSpPr txBox="1"/>
          <p:nvPr/>
        </p:nvSpPr>
        <p:spPr>
          <a:xfrm>
            <a:off x="1877340" y="6955647"/>
            <a:ext cx="453970" cy="276999"/>
          </a:xfrm>
          <a:prstGeom prst="rect">
            <a:avLst/>
          </a:prstGeom>
          <a:noFill/>
        </p:spPr>
        <p:txBody>
          <a:bodyPr wrap="none" rtlCol="0">
            <a:spAutoFit/>
          </a:bodyPr>
          <a:lstStyle/>
          <a:p>
            <a:pPr algn="r"/>
            <a:r>
              <a:rPr lang="en-US" sz="1200" b="1" dirty="0" smtClean="0">
                <a:latin typeface="Helvetica Neue"/>
                <a:cs typeface="Helvetica Neue"/>
              </a:rPr>
              <a:t>Oct</a:t>
            </a:r>
          </a:p>
        </p:txBody>
      </p:sp>
      <p:sp>
        <p:nvSpPr>
          <p:cNvPr id="26" name="TextBox 25"/>
          <p:cNvSpPr txBox="1"/>
          <p:nvPr/>
        </p:nvSpPr>
        <p:spPr>
          <a:xfrm>
            <a:off x="4006759" y="6955647"/>
            <a:ext cx="479618" cy="276999"/>
          </a:xfrm>
          <a:prstGeom prst="rect">
            <a:avLst/>
          </a:prstGeom>
          <a:noFill/>
        </p:spPr>
        <p:txBody>
          <a:bodyPr wrap="none" rtlCol="0">
            <a:spAutoFit/>
          </a:bodyPr>
          <a:lstStyle/>
          <a:p>
            <a:pPr algn="r"/>
            <a:r>
              <a:rPr lang="en-US" sz="1200" b="1" dirty="0" smtClean="0">
                <a:latin typeface="Helvetica Neue"/>
                <a:cs typeface="Helvetica Neue"/>
              </a:rPr>
              <a:t>Nov</a:t>
            </a:r>
          </a:p>
        </p:txBody>
      </p:sp>
      <p:sp>
        <p:nvSpPr>
          <p:cNvPr id="27" name="TextBox 26"/>
          <p:cNvSpPr txBox="1"/>
          <p:nvPr/>
        </p:nvSpPr>
        <p:spPr>
          <a:xfrm>
            <a:off x="6160506" y="6955647"/>
            <a:ext cx="479618" cy="276999"/>
          </a:xfrm>
          <a:prstGeom prst="rect">
            <a:avLst/>
          </a:prstGeom>
          <a:noFill/>
        </p:spPr>
        <p:txBody>
          <a:bodyPr wrap="none" rtlCol="0">
            <a:spAutoFit/>
          </a:bodyPr>
          <a:lstStyle/>
          <a:p>
            <a:pPr algn="r"/>
            <a:r>
              <a:rPr lang="en-US" sz="1200" b="1" dirty="0" smtClean="0">
                <a:latin typeface="Helvetica Neue"/>
                <a:cs typeface="Helvetica Neue"/>
              </a:rPr>
              <a:t>Dec</a:t>
            </a:r>
          </a:p>
        </p:txBody>
      </p:sp>
      <p:sp>
        <p:nvSpPr>
          <p:cNvPr id="29" name="TextBox 28"/>
          <p:cNvSpPr txBox="1"/>
          <p:nvPr/>
        </p:nvSpPr>
        <p:spPr>
          <a:xfrm>
            <a:off x="209602" y="7694715"/>
            <a:ext cx="6430521" cy="276999"/>
          </a:xfrm>
          <a:prstGeom prst="rect">
            <a:avLst/>
          </a:prstGeom>
          <a:noFill/>
        </p:spPr>
        <p:txBody>
          <a:bodyPr wrap="square" rtlCol="0">
            <a:spAutoFit/>
          </a:bodyPr>
          <a:lstStyle/>
          <a:p>
            <a:pPr algn="ctr"/>
            <a:r>
              <a:rPr lang="en-US" sz="1200" b="1" dirty="0" smtClean="0">
                <a:latin typeface="Helvetica Neue"/>
                <a:cs typeface="Helvetica Neue"/>
              </a:rPr>
              <a:t>Surface Currents (m/s)</a:t>
            </a:r>
          </a:p>
        </p:txBody>
      </p:sp>
      <p:sp>
        <p:nvSpPr>
          <p:cNvPr id="30" name="TextBox 29"/>
          <p:cNvSpPr txBox="1"/>
          <p:nvPr/>
        </p:nvSpPr>
        <p:spPr>
          <a:xfrm>
            <a:off x="-8911" y="7535006"/>
            <a:ext cx="434221" cy="246221"/>
          </a:xfrm>
          <a:prstGeom prst="rect">
            <a:avLst/>
          </a:prstGeom>
          <a:noFill/>
        </p:spPr>
        <p:txBody>
          <a:bodyPr wrap="none" rtlCol="0">
            <a:spAutoFit/>
          </a:bodyPr>
          <a:lstStyle/>
          <a:p>
            <a:pPr algn="ctr"/>
            <a:r>
              <a:rPr lang="en-US" sz="1000" b="1" dirty="0" smtClean="0">
                <a:latin typeface="Helvetica Neue"/>
                <a:cs typeface="Helvetica Neue"/>
              </a:rPr>
              <a:t>0.01</a:t>
            </a:r>
          </a:p>
        </p:txBody>
      </p:sp>
      <p:sp>
        <p:nvSpPr>
          <p:cNvPr id="31" name="TextBox 30"/>
          <p:cNvSpPr txBox="1"/>
          <p:nvPr/>
        </p:nvSpPr>
        <p:spPr>
          <a:xfrm>
            <a:off x="975290" y="7535006"/>
            <a:ext cx="434221" cy="246221"/>
          </a:xfrm>
          <a:prstGeom prst="rect">
            <a:avLst/>
          </a:prstGeom>
          <a:noFill/>
        </p:spPr>
        <p:txBody>
          <a:bodyPr wrap="none" rtlCol="0">
            <a:spAutoFit/>
          </a:bodyPr>
          <a:lstStyle/>
          <a:p>
            <a:pPr algn="ctr"/>
            <a:r>
              <a:rPr lang="en-US" sz="1000" b="1" dirty="0" smtClean="0">
                <a:latin typeface="Helvetica Neue"/>
                <a:cs typeface="Helvetica Neue"/>
              </a:rPr>
              <a:t>0.25</a:t>
            </a:r>
          </a:p>
        </p:txBody>
      </p:sp>
      <p:sp>
        <p:nvSpPr>
          <p:cNvPr id="33" name="TextBox 32"/>
          <p:cNvSpPr txBox="1"/>
          <p:nvPr/>
        </p:nvSpPr>
        <p:spPr>
          <a:xfrm>
            <a:off x="2041308" y="7548906"/>
            <a:ext cx="362920" cy="246221"/>
          </a:xfrm>
          <a:prstGeom prst="rect">
            <a:avLst/>
          </a:prstGeom>
          <a:noFill/>
        </p:spPr>
        <p:txBody>
          <a:bodyPr wrap="none" rtlCol="0">
            <a:spAutoFit/>
          </a:bodyPr>
          <a:lstStyle/>
          <a:p>
            <a:pPr algn="ctr"/>
            <a:r>
              <a:rPr lang="en-US" sz="1000" b="1" dirty="0" smtClean="0">
                <a:latin typeface="Helvetica Neue"/>
                <a:cs typeface="Helvetica Neue"/>
              </a:rPr>
              <a:t>0.5</a:t>
            </a:r>
          </a:p>
        </p:txBody>
      </p:sp>
      <p:sp>
        <p:nvSpPr>
          <p:cNvPr id="34" name="TextBox 33"/>
          <p:cNvSpPr txBox="1"/>
          <p:nvPr/>
        </p:nvSpPr>
        <p:spPr>
          <a:xfrm>
            <a:off x="3025078" y="7527129"/>
            <a:ext cx="434221" cy="246221"/>
          </a:xfrm>
          <a:prstGeom prst="rect">
            <a:avLst/>
          </a:prstGeom>
          <a:noFill/>
        </p:spPr>
        <p:txBody>
          <a:bodyPr wrap="none" rtlCol="0">
            <a:spAutoFit/>
          </a:bodyPr>
          <a:lstStyle/>
          <a:p>
            <a:pPr algn="ctr"/>
            <a:r>
              <a:rPr lang="en-US" sz="1000" b="1" dirty="0" smtClean="0">
                <a:latin typeface="Helvetica Neue"/>
                <a:cs typeface="Helvetica Neue"/>
              </a:rPr>
              <a:t>0.75</a:t>
            </a:r>
          </a:p>
        </p:txBody>
      </p:sp>
      <p:sp>
        <p:nvSpPr>
          <p:cNvPr id="35" name="TextBox 34"/>
          <p:cNvSpPr txBox="1"/>
          <p:nvPr/>
        </p:nvSpPr>
        <p:spPr>
          <a:xfrm>
            <a:off x="4086749" y="7527129"/>
            <a:ext cx="362920" cy="246221"/>
          </a:xfrm>
          <a:prstGeom prst="rect">
            <a:avLst/>
          </a:prstGeom>
          <a:noFill/>
        </p:spPr>
        <p:txBody>
          <a:bodyPr wrap="none" rtlCol="0">
            <a:spAutoFit/>
          </a:bodyPr>
          <a:lstStyle/>
          <a:p>
            <a:pPr algn="ctr"/>
            <a:r>
              <a:rPr lang="en-US" sz="1000" b="1" dirty="0" smtClean="0">
                <a:latin typeface="Helvetica Neue"/>
                <a:cs typeface="Helvetica Neue"/>
              </a:rPr>
              <a:t>1.0</a:t>
            </a:r>
          </a:p>
        </p:txBody>
      </p:sp>
      <p:sp>
        <p:nvSpPr>
          <p:cNvPr id="37" name="TextBox 36"/>
          <p:cNvSpPr txBox="1"/>
          <p:nvPr/>
        </p:nvSpPr>
        <p:spPr>
          <a:xfrm>
            <a:off x="5078296" y="7541029"/>
            <a:ext cx="434221" cy="246221"/>
          </a:xfrm>
          <a:prstGeom prst="rect">
            <a:avLst/>
          </a:prstGeom>
          <a:noFill/>
        </p:spPr>
        <p:txBody>
          <a:bodyPr wrap="none" rtlCol="0">
            <a:spAutoFit/>
          </a:bodyPr>
          <a:lstStyle/>
          <a:p>
            <a:pPr algn="ctr"/>
            <a:r>
              <a:rPr lang="en-US" sz="1000" b="1" dirty="0">
                <a:latin typeface="Helvetica Neue"/>
                <a:cs typeface="Helvetica Neue"/>
              </a:rPr>
              <a:t>1</a:t>
            </a:r>
            <a:r>
              <a:rPr lang="en-US" sz="1000" b="1" dirty="0" smtClean="0">
                <a:latin typeface="Helvetica Neue"/>
                <a:cs typeface="Helvetica Neue"/>
              </a:rPr>
              <a:t>.25</a:t>
            </a:r>
          </a:p>
        </p:txBody>
      </p:sp>
      <p:sp>
        <p:nvSpPr>
          <p:cNvPr id="38" name="TextBox 37"/>
          <p:cNvSpPr txBox="1"/>
          <p:nvPr/>
        </p:nvSpPr>
        <p:spPr>
          <a:xfrm>
            <a:off x="6141582" y="7541029"/>
            <a:ext cx="362920" cy="246221"/>
          </a:xfrm>
          <a:prstGeom prst="rect">
            <a:avLst/>
          </a:prstGeom>
          <a:noFill/>
        </p:spPr>
        <p:txBody>
          <a:bodyPr wrap="none" rtlCol="0">
            <a:spAutoFit/>
          </a:bodyPr>
          <a:lstStyle/>
          <a:p>
            <a:pPr algn="ctr"/>
            <a:r>
              <a:rPr lang="en-US" sz="1000" b="1" dirty="0" smtClean="0">
                <a:latin typeface="Helvetica Neue"/>
                <a:cs typeface="Helvetica Neue"/>
              </a:rPr>
              <a:t>1.5</a:t>
            </a:r>
          </a:p>
        </p:txBody>
      </p:sp>
      <p:sp>
        <p:nvSpPr>
          <p:cNvPr id="36" name="TextBox 35"/>
          <p:cNvSpPr txBox="1"/>
          <p:nvPr/>
        </p:nvSpPr>
        <p:spPr>
          <a:xfrm>
            <a:off x="209602" y="7962091"/>
            <a:ext cx="6251448" cy="400110"/>
          </a:xfrm>
          <a:prstGeom prst="rect">
            <a:avLst/>
          </a:prstGeom>
          <a:noFill/>
        </p:spPr>
        <p:txBody>
          <a:bodyPr wrap="square" rtlCol="0">
            <a:spAutoFit/>
          </a:bodyPr>
          <a:lstStyle/>
          <a:p>
            <a:pPr algn="just"/>
            <a:r>
              <a:rPr lang="en-US" sz="1000" b="1" dirty="0">
                <a:latin typeface="Helvetica Neue"/>
                <a:cs typeface="Helvetica Neue"/>
              </a:rPr>
              <a:t>Figure 5</a:t>
            </a:r>
            <a:r>
              <a:rPr lang="en-US" sz="1000" dirty="0" smtClean="0">
                <a:latin typeface="Helvetica Neue"/>
                <a:cs typeface="Helvetica Neue"/>
              </a:rPr>
              <a:t>: </a:t>
            </a:r>
            <a:r>
              <a:rPr lang="en-US" sz="1000" dirty="0">
                <a:latin typeface="Helvetica Neue"/>
                <a:cs typeface="Helvetica Neue"/>
              </a:rPr>
              <a:t>Monthly mean </a:t>
            </a:r>
            <a:r>
              <a:rPr lang="en-US" sz="1000" dirty="0" smtClean="0">
                <a:latin typeface="Helvetica Neue"/>
                <a:cs typeface="Helvetica Neue"/>
              </a:rPr>
              <a:t>surface velocities </a:t>
            </a:r>
            <a:r>
              <a:rPr lang="en-US" sz="1000" dirty="0">
                <a:latin typeface="Helvetica Neue"/>
                <a:cs typeface="Helvetica Neue"/>
              </a:rPr>
              <a:t>(arrows) and current speeds (color shading</a:t>
            </a:r>
            <a:r>
              <a:rPr lang="en-US" sz="1000" dirty="0" smtClean="0">
                <a:latin typeface="Helvetica Neue"/>
                <a:cs typeface="Helvetica Neue"/>
              </a:rPr>
              <a:t>). </a:t>
            </a:r>
            <a:r>
              <a:rPr lang="en-US" sz="1000" dirty="0">
                <a:latin typeface="Helvetica Neue"/>
                <a:cs typeface="Helvetica Neue"/>
              </a:rPr>
              <a:t>Currents less than 0.5 cm/s have not been shaded.</a:t>
            </a:r>
            <a:endParaRPr lang="en-US" sz="1000" dirty="0">
              <a:latin typeface="Helvetica Neue"/>
              <a:cs typeface="Helvetica Neue"/>
            </a:endParaRPr>
          </a:p>
        </p:txBody>
      </p:sp>
    </p:spTree>
    <p:extLst>
      <p:ext uri="{BB962C8B-B14F-4D97-AF65-F5344CB8AC3E}">
        <p14:creationId xmlns:p14="http://schemas.microsoft.com/office/powerpoint/2010/main" val="91844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onth_11.png"/>
          <p:cNvPicPr>
            <a:picLocks noChangeAspect="1"/>
          </p:cNvPicPr>
          <p:nvPr/>
        </p:nvPicPr>
        <p:blipFill rotWithShape="1">
          <a:blip r:embed="rId2">
            <a:extLst>
              <a:ext uri="{28A0092B-C50C-407E-A947-70E740481C1C}">
                <a14:useLocalDpi xmlns:a14="http://schemas.microsoft.com/office/drawing/2010/main" val="0"/>
              </a:ext>
            </a:extLst>
          </a:blip>
          <a:srcRect l="5797" t="88035" b="7236"/>
          <a:stretch/>
        </p:blipFill>
        <p:spPr>
          <a:xfrm>
            <a:off x="188402" y="7325206"/>
            <a:ext cx="6523429" cy="281743"/>
          </a:xfrm>
          <a:prstGeom prst="rect">
            <a:avLst/>
          </a:prstGeom>
        </p:spPr>
      </p:pic>
      <p:pic>
        <p:nvPicPr>
          <p:cNvPr id="13" name="Picture 12" descr="month_12.png"/>
          <p:cNvPicPr>
            <a:picLocks noChangeAspect="1"/>
          </p:cNvPicPr>
          <p:nvPr/>
        </p:nvPicPr>
        <p:blipFill rotWithShape="1">
          <a:blip r:embed="rId3">
            <a:extLst>
              <a:ext uri="{28A0092B-C50C-407E-A947-70E740481C1C}">
                <a14:useLocalDpi xmlns:a14="http://schemas.microsoft.com/office/drawing/2010/main" val="0"/>
              </a:ext>
            </a:extLst>
          </a:blip>
          <a:srcRect l="5535" b="11972"/>
          <a:stretch/>
        </p:blipFill>
        <p:spPr>
          <a:xfrm>
            <a:off x="4522025" y="5574302"/>
            <a:ext cx="2159470" cy="1731261"/>
          </a:xfrm>
          <a:prstGeom prst="rect">
            <a:avLst/>
          </a:prstGeom>
        </p:spPr>
      </p:pic>
      <p:pic>
        <p:nvPicPr>
          <p:cNvPr id="12" name="Picture 11" descr="month_11.png"/>
          <p:cNvPicPr>
            <a:picLocks noChangeAspect="1"/>
          </p:cNvPicPr>
          <p:nvPr/>
        </p:nvPicPr>
        <p:blipFill rotWithShape="1">
          <a:blip r:embed="rId2">
            <a:extLst>
              <a:ext uri="{28A0092B-C50C-407E-A947-70E740481C1C}">
                <a14:useLocalDpi xmlns:a14="http://schemas.microsoft.com/office/drawing/2010/main" val="0"/>
              </a:ext>
            </a:extLst>
          </a:blip>
          <a:srcRect l="5556" b="11972"/>
          <a:stretch/>
        </p:blipFill>
        <p:spPr>
          <a:xfrm>
            <a:off x="2362975" y="5574302"/>
            <a:ext cx="2158995" cy="1731260"/>
          </a:xfrm>
          <a:prstGeom prst="rect">
            <a:avLst/>
          </a:prstGeom>
        </p:spPr>
      </p:pic>
      <p:pic>
        <p:nvPicPr>
          <p:cNvPr id="11" name="Picture 10" descr="month_10.png"/>
          <p:cNvPicPr>
            <a:picLocks noChangeAspect="1"/>
          </p:cNvPicPr>
          <p:nvPr/>
        </p:nvPicPr>
        <p:blipFill rotWithShape="1">
          <a:blip r:embed="rId4">
            <a:extLst>
              <a:ext uri="{28A0092B-C50C-407E-A947-70E740481C1C}">
                <a14:useLocalDpi xmlns:a14="http://schemas.microsoft.com/office/drawing/2010/main" val="0"/>
              </a:ext>
            </a:extLst>
          </a:blip>
          <a:srcRect b="11972"/>
          <a:stretch/>
        </p:blipFill>
        <p:spPr>
          <a:xfrm>
            <a:off x="76975" y="5574302"/>
            <a:ext cx="2286000" cy="1731261"/>
          </a:xfrm>
          <a:prstGeom prst="rect">
            <a:avLst/>
          </a:prstGeom>
        </p:spPr>
      </p:pic>
      <p:pic>
        <p:nvPicPr>
          <p:cNvPr id="10" name="Picture 9" descr="month_9.png"/>
          <p:cNvPicPr>
            <a:picLocks noChangeAspect="1"/>
          </p:cNvPicPr>
          <p:nvPr/>
        </p:nvPicPr>
        <p:blipFill rotWithShape="1">
          <a:blip r:embed="rId5">
            <a:extLst>
              <a:ext uri="{28A0092B-C50C-407E-A947-70E740481C1C}">
                <a14:useLocalDpi xmlns:a14="http://schemas.microsoft.com/office/drawing/2010/main" val="0"/>
              </a:ext>
            </a:extLst>
          </a:blip>
          <a:srcRect l="5532" b="14517"/>
          <a:stretch/>
        </p:blipFill>
        <p:spPr>
          <a:xfrm>
            <a:off x="4521971" y="3893091"/>
            <a:ext cx="2159524" cy="1681211"/>
          </a:xfrm>
          <a:prstGeom prst="rect">
            <a:avLst/>
          </a:prstGeom>
        </p:spPr>
      </p:pic>
      <p:pic>
        <p:nvPicPr>
          <p:cNvPr id="9" name="Picture 8" descr="month_8.png"/>
          <p:cNvPicPr>
            <a:picLocks noChangeAspect="1"/>
          </p:cNvPicPr>
          <p:nvPr/>
        </p:nvPicPr>
        <p:blipFill rotWithShape="1">
          <a:blip r:embed="rId6">
            <a:extLst>
              <a:ext uri="{28A0092B-C50C-407E-A947-70E740481C1C}">
                <a14:useLocalDpi xmlns:a14="http://schemas.microsoft.com/office/drawing/2010/main" val="0"/>
              </a:ext>
            </a:extLst>
          </a:blip>
          <a:srcRect l="5556" b="14517"/>
          <a:stretch/>
        </p:blipFill>
        <p:spPr>
          <a:xfrm>
            <a:off x="2362974" y="3893091"/>
            <a:ext cx="2158996" cy="1681211"/>
          </a:xfrm>
          <a:prstGeom prst="rect">
            <a:avLst/>
          </a:prstGeom>
        </p:spPr>
      </p:pic>
      <p:pic>
        <p:nvPicPr>
          <p:cNvPr id="8" name="Picture 7" descr="month_7.png"/>
          <p:cNvPicPr>
            <a:picLocks noChangeAspect="1"/>
          </p:cNvPicPr>
          <p:nvPr/>
        </p:nvPicPr>
        <p:blipFill rotWithShape="1">
          <a:blip r:embed="rId7">
            <a:extLst>
              <a:ext uri="{28A0092B-C50C-407E-A947-70E740481C1C}">
                <a14:useLocalDpi xmlns:a14="http://schemas.microsoft.com/office/drawing/2010/main" val="0"/>
              </a:ext>
            </a:extLst>
          </a:blip>
          <a:srcRect b="14517"/>
          <a:stretch/>
        </p:blipFill>
        <p:spPr>
          <a:xfrm>
            <a:off x="76975" y="3893091"/>
            <a:ext cx="2286000" cy="1681211"/>
          </a:xfrm>
          <a:prstGeom prst="rect">
            <a:avLst/>
          </a:prstGeom>
        </p:spPr>
      </p:pic>
      <p:pic>
        <p:nvPicPr>
          <p:cNvPr id="7" name="Picture 6" descr="month_6.png"/>
          <p:cNvPicPr>
            <a:picLocks noChangeAspect="1"/>
          </p:cNvPicPr>
          <p:nvPr/>
        </p:nvPicPr>
        <p:blipFill rotWithShape="1">
          <a:blip r:embed="rId8">
            <a:extLst>
              <a:ext uri="{28A0092B-C50C-407E-A947-70E740481C1C}">
                <a14:useLocalDpi xmlns:a14="http://schemas.microsoft.com/office/drawing/2010/main" val="0"/>
              </a:ext>
            </a:extLst>
          </a:blip>
          <a:srcRect l="5532" b="14349"/>
          <a:stretch/>
        </p:blipFill>
        <p:spPr>
          <a:xfrm>
            <a:off x="4521970" y="2208567"/>
            <a:ext cx="2159526" cy="1684524"/>
          </a:xfrm>
          <a:prstGeom prst="rect">
            <a:avLst/>
          </a:prstGeom>
        </p:spPr>
      </p:pic>
      <p:pic>
        <p:nvPicPr>
          <p:cNvPr id="6" name="Picture 5" descr="month_5.png"/>
          <p:cNvPicPr>
            <a:picLocks noChangeAspect="1"/>
          </p:cNvPicPr>
          <p:nvPr/>
        </p:nvPicPr>
        <p:blipFill rotWithShape="1">
          <a:blip r:embed="rId9">
            <a:extLst>
              <a:ext uri="{28A0092B-C50C-407E-A947-70E740481C1C}">
                <a14:useLocalDpi xmlns:a14="http://schemas.microsoft.com/office/drawing/2010/main" val="0"/>
              </a:ext>
            </a:extLst>
          </a:blip>
          <a:srcRect l="5414" b="14349"/>
          <a:stretch/>
        </p:blipFill>
        <p:spPr>
          <a:xfrm>
            <a:off x="2359800" y="2208567"/>
            <a:ext cx="2162224" cy="1684524"/>
          </a:xfrm>
          <a:prstGeom prst="rect">
            <a:avLst/>
          </a:prstGeom>
        </p:spPr>
      </p:pic>
      <p:pic>
        <p:nvPicPr>
          <p:cNvPr id="5" name="Picture 4" descr="month_4.png"/>
          <p:cNvPicPr>
            <a:picLocks noChangeAspect="1"/>
          </p:cNvPicPr>
          <p:nvPr/>
        </p:nvPicPr>
        <p:blipFill rotWithShape="1">
          <a:blip r:embed="rId10">
            <a:extLst>
              <a:ext uri="{28A0092B-C50C-407E-A947-70E740481C1C}">
                <a14:useLocalDpi xmlns:a14="http://schemas.microsoft.com/office/drawing/2010/main" val="0"/>
              </a:ext>
            </a:extLst>
          </a:blip>
          <a:srcRect b="14349"/>
          <a:stretch/>
        </p:blipFill>
        <p:spPr>
          <a:xfrm>
            <a:off x="76975" y="2208567"/>
            <a:ext cx="2286000" cy="1684524"/>
          </a:xfrm>
          <a:prstGeom prst="rect">
            <a:avLst/>
          </a:prstGeom>
        </p:spPr>
      </p:pic>
      <p:pic>
        <p:nvPicPr>
          <p:cNvPr id="4" name="Picture 3" descr="month_3.png"/>
          <p:cNvPicPr>
            <a:picLocks noChangeAspect="1"/>
          </p:cNvPicPr>
          <p:nvPr/>
        </p:nvPicPr>
        <p:blipFill rotWithShape="1">
          <a:blip r:embed="rId11">
            <a:extLst>
              <a:ext uri="{28A0092B-C50C-407E-A947-70E740481C1C}">
                <a14:useLocalDpi xmlns:a14="http://schemas.microsoft.com/office/drawing/2010/main" val="0"/>
              </a:ext>
            </a:extLst>
          </a:blip>
          <a:srcRect l="5831" b="14278"/>
          <a:stretch/>
        </p:blipFill>
        <p:spPr>
          <a:xfrm>
            <a:off x="4528780" y="532748"/>
            <a:ext cx="2152715" cy="1685925"/>
          </a:xfrm>
          <a:prstGeom prst="rect">
            <a:avLst/>
          </a:prstGeom>
        </p:spPr>
      </p:pic>
      <p:pic>
        <p:nvPicPr>
          <p:cNvPr id="3" name="Picture 2" descr="month_2.png"/>
          <p:cNvPicPr>
            <a:picLocks noChangeAspect="1"/>
          </p:cNvPicPr>
          <p:nvPr/>
        </p:nvPicPr>
        <p:blipFill rotWithShape="1">
          <a:blip r:embed="rId12">
            <a:extLst>
              <a:ext uri="{28A0092B-C50C-407E-A947-70E740481C1C}">
                <a14:useLocalDpi xmlns:a14="http://schemas.microsoft.com/office/drawing/2010/main" val="0"/>
              </a:ext>
            </a:extLst>
          </a:blip>
          <a:srcRect l="5553" b="14278"/>
          <a:stretch/>
        </p:blipFill>
        <p:spPr>
          <a:xfrm>
            <a:off x="2362975" y="532748"/>
            <a:ext cx="2159049" cy="1685925"/>
          </a:xfrm>
          <a:prstGeom prst="rect">
            <a:avLst/>
          </a:prstGeom>
        </p:spPr>
      </p:pic>
      <p:pic>
        <p:nvPicPr>
          <p:cNvPr id="2" name="Picture 1" descr="month_1.png"/>
          <p:cNvPicPr>
            <a:picLocks noChangeAspect="1"/>
          </p:cNvPicPr>
          <p:nvPr/>
        </p:nvPicPr>
        <p:blipFill rotWithShape="1">
          <a:blip r:embed="rId13">
            <a:extLst>
              <a:ext uri="{28A0092B-C50C-407E-A947-70E740481C1C}">
                <a14:useLocalDpi xmlns:a14="http://schemas.microsoft.com/office/drawing/2010/main" val="0"/>
              </a:ext>
            </a:extLst>
          </a:blip>
          <a:srcRect b="14278"/>
          <a:stretch/>
        </p:blipFill>
        <p:spPr>
          <a:xfrm>
            <a:off x="76974" y="532748"/>
            <a:ext cx="2286000" cy="1685925"/>
          </a:xfrm>
          <a:prstGeom prst="rect">
            <a:avLst/>
          </a:prstGeom>
        </p:spPr>
      </p:pic>
      <p:sp>
        <p:nvSpPr>
          <p:cNvPr id="16" name="TextBox 15"/>
          <p:cNvSpPr txBox="1"/>
          <p:nvPr/>
        </p:nvSpPr>
        <p:spPr>
          <a:xfrm>
            <a:off x="1883348" y="1922893"/>
            <a:ext cx="453970" cy="276999"/>
          </a:xfrm>
          <a:prstGeom prst="rect">
            <a:avLst/>
          </a:prstGeom>
          <a:noFill/>
        </p:spPr>
        <p:txBody>
          <a:bodyPr wrap="none" rtlCol="0">
            <a:spAutoFit/>
          </a:bodyPr>
          <a:lstStyle/>
          <a:p>
            <a:pPr algn="r"/>
            <a:r>
              <a:rPr lang="en-US" sz="1200" b="1" dirty="0" smtClean="0">
                <a:latin typeface="Helvetica Neue"/>
                <a:cs typeface="Helvetica Neue"/>
              </a:rPr>
              <a:t>Jan</a:t>
            </a:r>
          </a:p>
        </p:txBody>
      </p:sp>
      <p:sp>
        <p:nvSpPr>
          <p:cNvPr id="17" name="TextBox 16"/>
          <p:cNvSpPr txBox="1"/>
          <p:nvPr/>
        </p:nvSpPr>
        <p:spPr>
          <a:xfrm>
            <a:off x="4034110" y="1922893"/>
            <a:ext cx="458275" cy="276999"/>
          </a:xfrm>
          <a:prstGeom prst="rect">
            <a:avLst/>
          </a:prstGeom>
          <a:noFill/>
        </p:spPr>
        <p:txBody>
          <a:bodyPr wrap="none" rtlCol="0">
            <a:spAutoFit/>
          </a:bodyPr>
          <a:lstStyle/>
          <a:p>
            <a:pPr algn="r"/>
            <a:r>
              <a:rPr lang="en-US" sz="1200" b="1" dirty="0" smtClean="0">
                <a:latin typeface="Helvetica Neue"/>
                <a:cs typeface="Helvetica Neue"/>
              </a:rPr>
              <a:t>Feb</a:t>
            </a:r>
          </a:p>
        </p:txBody>
      </p:sp>
      <p:sp>
        <p:nvSpPr>
          <p:cNvPr id="18" name="TextBox 17"/>
          <p:cNvSpPr txBox="1"/>
          <p:nvPr/>
        </p:nvSpPr>
        <p:spPr>
          <a:xfrm>
            <a:off x="6166513" y="1922893"/>
            <a:ext cx="479618" cy="276999"/>
          </a:xfrm>
          <a:prstGeom prst="rect">
            <a:avLst/>
          </a:prstGeom>
          <a:noFill/>
        </p:spPr>
        <p:txBody>
          <a:bodyPr wrap="none" rtlCol="0">
            <a:spAutoFit/>
          </a:bodyPr>
          <a:lstStyle/>
          <a:p>
            <a:pPr algn="r"/>
            <a:r>
              <a:rPr lang="en-US" sz="1200" b="1" dirty="0" smtClean="0">
                <a:latin typeface="Helvetica Neue"/>
                <a:cs typeface="Helvetica Neue"/>
              </a:rPr>
              <a:t>Mar</a:t>
            </a:r>
          </a:p>
        </p:txBody>
      </p:sp>
      <p:sp>
        <p:nvSpPr>
          <p:cNvPr id="19" name="TextBox 18"/>
          <p:cNvSpPr txBox="1"/>
          <p:nvPr/>
        </p:nvSpPr>
        <p:spPr>
          <a:xfrm>
            <a:off x="1880345" y="3597139"/>
            <a:ext cx="453970" cy="276999"/>
          </a:xfrm>
          <a:prstGeom prst="rect">
            <a:avLst/>
          </a:prstGeom>
          <a:noFill/>
        </p:spPr>
        <p:txBody>
          <a:bodyPr wrap="none" rtlCol="0">
            <a:spAutoFit/>
          </a:bodyPr>
          <a:lstStyle/>
          <a:p>
            <a:pPr algn="r"/>
            <a:r>
              <a:rPr lang="en-US" sz="1200" b="1" dirty="0" smtClean="0">
                <a:latin typeface="Helvetica Neue"/>
                <a:cs typeface="Helvetica Neue"/>
              </a:rPr>
              <a:t>Apr</a:t>
            </a:r>
          </a:p>
        </p:txBody>
      </p:sp>
      <p:sp>
        <p:nvSpPr>
          <p:cNvPr id="20" name="TextBox 19"/>
          <p:cNvSpPr txBox="1"/>
          <p:nvPr/>
        </p:nvSpPr>
        <p:spPr>
          <a:xfrm>
            <a:off x="3984114" y="3597139"/>
            <a:ext cx="505267" cy="276999"/>
          </a:xfrm>
          <a:prstGeom prst="rect">
            <a:avLst/>
          </a:prstGeom>
          <a:noFill/>
        </p:spPr>
        <p:txBody>
          <a:bodyPr wrap="none" rtlCol="0">
            <a:spAutoFit/>
          </a:bodyPr>
          <a:lstStyle/>
          <a:p>
            <a:pPr algn="r"/>
            <a:r>
              <a:rPr lang="en-US" sz="1200" b="1" dirty="0" smtClean="0">
                <a:latin typeface="Helvetica Neue"/>
                <a:cs typeface="Helvetica Neue"/>
              </a:rPr>
              <a:t>May</a:t>
            </a:r>
          </a:p>
        </p:txBody>
      </p:sp>
      <p:sp>
        <p:nvSpPr>
          <p:cNvPr id="21" name="TextBox 20"/>
          <p:cNvSpPr txBox="1"/>
          <p:nvPr/>
        </p:nvSpPr>
        <p:spPr>
          <a:xfrm>
            <a:off x="6189158" y="3597139"/>
            <a:ext cx="453970" cy="276999"/>
          </a:xfrm>
          <a:prstGeom prst="rect">
            <a:avLst/>
          </a:prstGeom>
          <a:noFill/>
        </p:spPr>
        <p:txBody>
          <a:bodyPr wrap="none" rtlCol="0">
            <a:spAutoFit/>
          </a:bodyPr>
          <a:lstStyle/>
          <a:p>
            <a:pPr algn="r"/>
            <a:r>
              <a:rPr lang="en-US" sz="1200" b="1" dirty="0" smtClean="0">
                <a:latin typeface="Helvetica Neue"/>
                <a:cs typeface="Helvetica Neue"/>
              </a:rPr>
              <a:t>Jun</a:t>
            </a:r>
          </a:p>
        </p:txBody>
      </p:sp>
      <p:sp>
        <p:nvSpPr>
          <p:cNvPr id="22" name="TextBox 21"/>
          <p:cNvSpPr txBox="1"/>
          <p:nvPr/>
        </p:nvSpPr>
        <p:spPr>
          <a:xfrm>
            <a:off x="1931641" y="5281401"/>
            <a:ext cx="402674" cy="276999"/>
          </a:xfrm>
          <a:prstGeom prst="rect">
            <a:avLst/>
          </a:prstGeom>
          <a:noFill/>
        </p:spPr>
        <p:txBody>
          <a:bodyPr wrap="none" rtlCol="0">
            <a:spAutoFit/>
          </a:bodyPr>
          <a:lstStyle/>
          <a:p>
            <a:pPr algn="r"/>
            <a:r>
              <a:rPr lang="en-US" sz="1200" b="1" dirty="0" smtClean="0">
                <a:latin typeface="Helvetica Neue"/>
                <a:cs typeface="Helvetica Neue"/>
              </a:rPr>
              <a:t>Jul</a:t>
            </a:r>
          </a:p>
        </p:txBody>
      </p:sp>
      <p:sp>
        <p:nvSpPr>
          <p:cNvPr id="23" name="TextBox 22"/>
          <p:cNvSpPr txBox="1"/>
          <p:nvPr/>
        </p:nvSpPr>
        <p:spPr>
          <a:xfrm>
            <a:off x="4014024" y="5281401"/>
            <a:ext cx="475357" cy="276999"/>
          </a:xfrm>
          <a:prstGeom prst="rect">
            <a:avLst/>
          </a:prstGeom>
          <a:noFill/>
        </p:spPr>
        <p:txBody>
          <a:bodyPr wrap="none" rtlCol="0">
            <a:spAutoFit/>
          </a:bodyPr>
          <a:lstStyle/>
          <a:p>
            <a:pPr algn="r"/>
            <a:r>
              <a:rPr lang="en-US" sz="1200" b="1" dirty="0" smtClean="0">
                <a:latin typeface="Helvetica Neue"/>
                <a:cs typeface="Helvetica Neue"/>
              </a:rPr>
              <a:t>Aug</a:t>
            </a:r>
          </a:p>
        </p:txBody>
      </p:sp>
      <p:sp>
        <p:nvSpPr>
          <p:cNvPr id="24" name="TextBox 23"/>
          <p:cNvSpPr txBox="1"/>
          <p:nvPr/>
        </p:nvSpPr>
        <p:spPr>
          <a:xfrm>
            <a:off x="6176235" y="5281401"/>
            <a:ext cx="466892" cy="276999"/>
          </a:xfrm>
          <a:prstGeom prst="rect">
            <a:avLst/>
          </a:prstGeom>
          <a:noFill/>
        </p:spPr>
        <p:txBody>
          <a:bodyPr wrap="none" rtlCol="0">
            <a:spAutoFit/>
          </a:bodyPr>
          <a:lstStyle/>
          <a:p>
            <a:pPr algn="r"/>
            <a:r>
              <a:rPr lang="en-US" sz="1200" b="1" dirty="0" smtClean="0">
                <a:latin typeface="Helvetica Neue"/>
                <a:cs typeface="Helvetica Neue"/>
              </a:rPr>
              <a:t>Sep</a:t>
            </a:r>
          </a:p>
        </p:txBody>
      </p:sp>
      <p:sp>
        <p:nvSpPr>
          <p:cNvPr id="25" name="TextBox 24"/>
          <p:cNvSpPr txBox="1"/>
          <p:nvPr/>
        </p:nvSpPr>
        <p:spPr>
          <a:xfrm>
            <a:off x="1877340" y="6955647"/>
            <a:ext cx="453970" cy="276999"/>
          </a:xfrm>
          <a:prstGeom prst="rect">
            <a:avLst/>
          </a:prstGeom>
          <a:noFill/>
        </p:spPr>
        <p:txBody>
          <a:bodyPr wrap="none" rtlCol="0">
            <a:spAutoFit/>
          </a:bodyPr>
          <a:lstStyle/>
          <a:p>
            <a:pPr algn="r"/>
            <a:r>
              <a:rPr lang="en-US" sz="1200" b="1" dirty="0" smtClean="0">
                <a:latin typeface="Helvetica Neue"/>
                <a:cs typeface="Helvetica Neue"/>
              </a:rPr>
              <a:t>Oct</a:t>
            </a:r>
          </a:p>
        </p:txBody>
      </p:sp>
      <p:sp>
        <p:nvSpPr>
          <p:cNvPr id="26" name="TextBox 25"/>
          <p:cNvSpPr txBox="1"/>
          <p:nvPr/>
        </p:nvSpPr>
        <p:spPr>
          <a:xfrm>
            <a:off x="4006759" y="6955647"/>
            <a:ext cx="479618" cy="276999"/>
          </a:xfrm>
          <a:prstGeom prst="rect">
            <a:avLst/>
          </a:prstGeom>
          <a:noFill/>
        </p:spPr>
        <p:txBody>
          <a:bodyPr wrap="none" rtlCol="0">
            <a:spAutoFit/>
          </a:bodyPr>
          <a:lstStyle/>
          <a:p>
            <a:pPr algn="r"/>
            <a:r>
              <a:rPr lang="en-US" sz="1200" b="1" dirty="0" smtClean="0">
                <a:latin typeface="Helvetica Neue"/>
                <a:cs typeface="Helvetica Neue"/>
              </a:rPr>
              <a:t>Nov</a:t>
            </a:r>
          </a:p>
        </p:txBody>
      </p:sp>
      <p:sp>
        <p:nvSpPr>
          <p:cNvPr id="27" name="TextBox 26"/>
          <p:cNvSpPr txBox="1"/>
          <p:nvPr/>
        </p:nvSpPr>
        <p:spPr>
          <a:xfrm>
            <a:off x="6160506" y="6955647"/>
            <a:ext cx="479618" cy="276999"/>
          </a:xfrm>
          <a:prstGeom prst="rect">
            <a:avLst/>
          </a:prstGeom>
          <a:noFill/>
        </p:spPr>
        <p:txBody>
          <a:bodyPr wrap="none" rtlCol="0">
            <a:spAutoFit/>
          </a:bodyPr>
          <a:lstStyle/>
          <a:p>
            <a:pPr algn="r"/>
            <a:r>
              <a:rPr lang="en-US" sz="1200" b="1" dirty="0" smtClean="0">
                <a:latin typeface="Helvetica Neue"/>
                <a:cs typeface="Helvetica Neue"/>
              </a:rPr>
              <a:t>Dec</a:t>
            </a:r>
          </a:p>
        </p:txBody>
      </p:sp>
      <p:sp>
        <p:nvSpPr>
          <p:cNvPr id="29" name="TextBox 28"/>
          <p:cNvSpPr txBox="1"/>
          <p:nvPr/>
        </p:nvSpPr>
        <p:spPr>
          <a:xfrm>
            <a:off x="209602" y="7694715"/>
            <a:ext cx="6430521" cy="276999"/>
          </a:xfrm>
          <a:prstGeom prst="rect">
            <a:avLst/>
          </a:prstGeom>
          <a:noFill/>
        </p:spPr>
        <p:txBody>
          <a:bodyPr wrap="square" rtlCol="0">
            <a:spAutoFit/>
          </a:bodyPr>
          <a:lstStyle/>
          <a:p>
            <a:pPr algn="ctr"/>
            <a:r>
              <a:rPr lang="en-US" sz="1200" b="1" dirty="0" smtClean="0">
                <a:latin typeface="Helvetica Neue"/>
                <a:cs typeface="Helvetica Neue"/>
              </a:rPr>
              <a:t>Surface Currents (</a:t>
            </a:r>
            <a:r>
              <a:rPr lang="en-US" sz="1200" b="1" dirty="0">
                <a:latin typeface="Helvetica Neue"/>
                <a:cs typeface="Helvetica Neue"/>
              </a:rPr>
              <a:t>c</a:t>
            </a:r>
            <a:r>
              <a:rPr lang="en-US" sz="1200" b="1" dirty="0" smtClean="0">
                <a:latin typeface="Helvetica Neue"/>
                <a:cs typeface="Helvetica Neue"/>
              </a:rPr>
              <a:t>m/s)</a:t>
            </a:r>
          </a:p>
        </p:txBody>
      </p:sp>
      <p:sp>
        <p:nvSpPr>
          <p:cNvPr id="30" name="TextBox 29"/>
          <p:cNvSpPr txBox="1"/>
          <p:nvPr/>
        </p:nvSpPr>
        <p:spPr>
          <a:xfrm>
            <a:off x="26737" y="7535006"/>
            <a:ext cx="362920" cy="246221"/>
          </a:xfrm>
          <a:prstGeom prst="rect">
            <a:avLst/>
          </a:prstGeom>
          <a:noFill/>
        </p:spPr>
        <p:txBody>
          <a:bodyPr wrap="none" rtlCol="0">
            <a:spAutoFit/>
          </a:bodyPr>
          <a:lstStyle/>
          <a:p>
            <a:pPr algn="ctr"/>
            <a:r>
              <a:rPr lang="en-US" sz="1000" b="1" dirty="0" smtClean="0">
                <a:latin typeface="Helvetica Neue"/>
                <a:cs typeface="Helvetica Neue"/>
              </a:rPr>
              <a:t>0.5</a:t>
            </a:r>
          </a:p>
        </p:txBody>
      </p:sp>
      <p:sp>
        <p:nvSpPr>
          <p:cNvPr id="31" name="TextBox 30"/>
          <p:cNvSpPr txBox="1"/>
          <p:nvPr/>
        </p:nvSpPr>
        <p:spPr>
          <a:xfrm>
            <a:off x="1219278" y="7535006"/>
            <a:ext cx="327269" cy="246221"/>
          </a:xfrm>
          <a:prstGeom prst="rect">
            <a:avLst/>
          </a:prstGeom>
          <a:noFill/>
        </p:spPr>
        <p:txBody>
          <a:bodyPr wrap="none" rtlCol="0">
            <a:spAutoFit/>
          </a:bodyPr>
          <a:lstStyle/>
          <a:p>
            <a:pPr algn="ctr"/>
            <a:r>
              <a:rPr lang="en-US" sz="1000" b="1" dirty="0" smtClean="0">
                <a:latin typeface="Helvetica Neue"/>
                <a:cs typeface="Helvetica Neue"/>
              </a:rPr>
              <a:t>10</a:t>
            </a:r>
          </a:p>
        </p:txBody>
      </p:sp>
      <p:sp>
        <p:nvSpPr>
          <p:cNvPr id="34" name="TextBox 33"/>
          <p:cNvSpPr txBox="1"/>
          <p:nvPr/>
        </p:nvSpPr>
        <p:spPr>
          <a:xfrm>
            <a:off x="2456663" y="7527129"/>
            <a:ext cx="327269" cy="246221"/>
          </a:xfrm>
          <a:prstGeom prst="rect">
            <a:avLst/>
          </a:prstGeom>
          <a:noFill/>
        </p:spPr>
        <p:txBody>
          <a:bodyPr wrap="none" rtlCol="0">
            <a:spAutoFit/>
          </a:bodyPr>
          <a:lstStyle/>
          <a:p>
            <a:pPr algn="ctr"/>
            <a:r>
              <a:rPr lang="en-US" sz="1000" b="1" dirty="0" smtClean="0">
                <a:latin typeface="Helvetica Neue"/>
                <a:cs typeface="Helvetica Neue"/>
              </a:rPr>
              <a:t>20</a:t>
            </a:r>
          </a:p>
        </p:txBody>
      </p:sp>
      <p:sp>
        <p:nvSpPr>
          <p:cNvPr id="38" name="TextBox 37"/>
          <p:cNvSpPr txBox="1"/>
          <p:nvPr/>
        </p:nvSpPr>
        <p:spPr>
          <a:xfrm>
            <a:off x="6159408" y="7541029"/>
            <a:ext cx="327269" cy="246221"/>
          </a:xfrm>
          <a:prstGeom prst="rect">
            <a:avLst/>
          </a:prstGeom>
          <a:noFill/>
        </p:spPr>
        <p:txBody>
          <a:bodyPr wrap="none" rtlCol="0">
            <a:spAutoFit/>
          </a:bodyPr>
          <a:lstStyle/>
          <a:p>
            <a:pPr algn="ctr"/>
            <a:r>
              <a:rPr lang="en-US" sz="1000" b="1" dirty="0" smtClean="0">
                <a:latin typeface="Helvetica Neue"/>
                <a:cs typeface="Helvetica Neue"/>
              </a:rPr>
              <a:t>50</a:t>
            </a:r>
          </a:p>
        </p:txBody>
      </p:sp>
      <p:sp>
        <p:nvSpPr>
          <p:cNvPr id="48" name="TextBox 47"/>
          <p:cNvSpPr txBox="1"/>
          <p:nvPr/>
        </p:nvSpPr>
        <p:spPr>
          <a:xfrm>
            <a:off x="3691548" y="7527129"/>
            <a:ext cx="327269" cy="246221"/>
          </a:xfrm>
          <a:prstGeom prst="rect">
            <a:avLst/>
          </a:prstGeom>
          <a:noFill/>
        </p:spPr>
        <p:txBody>
          <a:bodyPr wrap="none" rtlCol="0">
            <a:spAutoFit/>
          </a:bodyPr>
          <a:lstStyle/>
          <a:p>
            <a:pPr algn="ctr"/>
            <a:r>
              <a:rPr lang="en-US" sz="1000" b="1" dirty="0" smtClean="0">
                <a:latin typeface="Helvetica Neue"/>
                <a:cs typeface="Helvetica Neue"/>
              </a:rPr>
              <a:t>30</a:t>
            </a:r>
          </a:p>
        </p:txBody>
      </p:sp>
      <p:sp>
        <p:nvSpPr>
          <p:cNvPr id="49" name="TextBox 48"/>
          <p:cNvSpPr txBox="1"/>
          <p:nvPr/>
        </p:nvSpPr>
        <p:spPr>
          <a:xfrm>
            <a:off x="4924913" y="7527129"/>
            <a:ext cx="327269" cy="246221"/>
          </a:xfrm>
          <a:prstGeom prst="rect">
            <a:avLst/>
          </a:prstGeom>
          <a:noFill/>
        </p:spPr>
        <p:txBody>
          <a:bodyPr wrap="none" rtlCol="0">
            <a:spAutoFit/>
          </a:bodyPr>
          <a:lstStyle/>
          <a:p>
            <a:pPr algn="ctr"/>
            <a:r>
              <a:rPr lang="en-US" sz="1000" b="1" dirty="0" smtClean="0">
                <a:latin typeface="Helvetica Neue"/>
                <a:cs typeface="Helvetica Neue"/>
              </a:rPr>
              <a:t>40</a:t>
            </a:r>
          </a:p>
        </p:txBody>
      </p:sp>
      <p:sp>
        <p:nvSpPr>
          <p:cNvPr id="35" name="TextBox 34"/>
          <p:cNvSpPr txBox="1"/>
          <p:nvPr/>
        </p:nvSpPr>
        <p:spPr>
          <a:xfrm>
            <a:off x="209602" y="7962091"/>
            <a:ext cx="6251448" cy="400110"/>
          </a:xfrm>
          <a:prstGeom prst="rect">
            <a:avLst/>
          </a:prstGeom>
          <a:noFill/>
        </p:spPr>
        <p:txBody>
          <a:bodyPr wrap="square" rtlCol="0">
            <a:spAutoFit/>
          </a:bodyPr>
          <a:lstStyle/>
          <a:p>
            <a:pPr algn="just"/>
            <a:r>
              <a:rPr lang="en-US" sz="1000" b="1" dirty="0">
                <a:latin typeface="Helvetica Neue"/>
                <a:cs typeface="Helvetica Neue"/>
              </a:rPr>
              <a:t>Figure 6</a:t>
            </a:r>
            <a:r>
              <a:rPr lang="en-US" sz="1000" dirty="0" smtClean="0">
                <a:latin typeface="Helvetica Neue"/>
                <a:cs typeface="Helvetica Neue"/>
              </a:rPr>
              <a:t>: </a:t>
            </a:r>
            <a:r>
              <a:rPr lang="en-US" sz="1000" dirty="0">
                <a:latin typeface="Helvetica Neue"/>
                <a:cs typeface="Helvetica Neue"/>
              </a:rPr>
              <a:t>Monthly mean </a:t>
            </a:r>
            <a:r>
              <a:rPr lang="en-US" sz="1000" dirty="0" smtClean="0">
                <a:latin typeface="Helvetica Neue"/>
                <a:cs typeface="Helvetica Neue"/>
              </a:rPr>
              <a:t>surface </a:t>
            </a:r>
            <a:r>
              <a:rPr lang="en-US" sz="1000" dirty="0">
                <a:latin typeface="Helvetica Neue"/>
                <a:cs typeface="Helvetica Neue"/>
              </a:rPr>
              <a:t>velocities (arrows) and current speeds (color shading) within the Gulf of Mexico shelf domain. Currents less than 0.5 cm/s have not been shaded.</a:t>
            </a:r>
            <a:endParaRPr lang="en-US" sz="1000" dirty="0">
              <a:latin typeface="Helvetica Neue"/>
              <a:cs typeface="Helvetica Neue"/>
            </a:endParaRPr>
          </a:p>
        </p:txBody>
      </p:sp>
    </p:spTree>
    <p:extLst>
      <p:ext uri="{BB962C8B-B14F-4D97-AF65-F5344CB8AC3E}">
        <p14:creationId xmlns:p14="http://schemas.microsoft.com/office/powerpoint/2010/main" val="3348473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nth_1_new.png"/>
          <p:cNvPicPr>
            <a:picLocks noChangeAspect="1"/>
          </p:cNvPicPr>
          <p:nvPr/>
        </p:nvPicPr>
        <p:blipFill rotWithShape="1">
          <a:blip r:embed="rId2">
            <a:extLst>
              <a:ext uri="{28A0092B-C50C-407E-A947-70E740481C1C}">
                <a14:useLocalDpi xmlns:a14="http://schemas.microsoft.com/office/drawing/2010/main" val="0"/>
              </a:ext>
            </a:extLst>
          </a:blip>
          <a:srcRect b="14439"/>
          <a:stretch/>
        </p:blipFill>
        <p:spPr>
          <a:xfrm>
            <a:off x="76975" y="532166"/>
            <a:ext cx="2286000" cy="1682751"/>
          </a:xfrm>
          <a:prstGeom prst="rect">
            <a:avLst/>
          </a:prstGeom>
        </p:spPr>
      </p:pic>
      <p:pic>
        <p:nvPicPr>
          <p:cNvPr id="5" name="Picture 4" descr="month_2_new.png"/>
          <p:cNvPicPr>
            <a:picLocks noChangeAspect="1"/>
          </p:cNvPicPr>
          <p:nvPr/>
        </p:nvPicPr>
        <p:blipFill rotWithShape="1">
          <a:blip r:embed="rId3">
            <a:extLst>
              <a:ext uri="{28A0092B-C50C-407E-A947-70E740481C1C}">
                <a14:useLocalDpi xmlns:a14="http://schemas.microsoft.com/office/drawing/2010/main" val="0"/>
              </a:ext>
            </a:extLst>
          </a:blip>
          <a:srcRect l="5555" b="14600"/>
          <a:stretch/>
        </p:blipFill>
        <p:spPr>
          <a:xfrm>
            <a:off x="2362975" y="532167"/>
            <a:ext cx="2159000" cy="1679575"/>
          </a:xfrm>
          <a:prstGeom prst="rect">
            <a:avLst/>
          </a:prstGeom>
        </p:spPr>
      </p:pic>
      <p:pic>
        <p:nvPicPr>
          <p:cNvPr id="6" name="Picture 5" descr="month_3_new.png"/>
          <p:cNvPicPr>
            <a:picLocks noChangeAspect="1"/>
          </p:cNvPicPr>
          <p:nvPr/>
        </p:nvPicPr>
        <p:blipFill rotWithShape="1">
          <a:blip r:embed="rId4">
            <a:extLst>
              <a:ext uri="{28A0092B-C50C-407E-A947-70E740481C1C}">
                <a14:useLocalDpi xmlns:a14="http://schemas.microsoft.com/office/drawing/2010/main" val="0"/>
              </a:ext>
            </a:extLst>
          </a:blip>
          <a:srcRect l="5555" b="14278"/>
          <a:stretch/>
        </p:blipFill>
        <p:spPr>
          <a:xfrm>
            <a:off x="4521976" y="528992"/>
            <a:ext cx="2159000" cy="1685925"/>
          </a:xfrm>
          <a:prstGeom prst="rect">
            <a:avLst/>
          </a:prstGeom>
        </p:spPr>
      </p:pic>
      <p:pic>
        <p:nvPicPr>
          <p:cNvPr id="7" name="Picture 6" descr="month_4_new.png"/>
          <p:cNvPicPr>
            <a:picLocks noChangeAspect="1"/>
          </p:cNvPicPr>
          <p:nvPr/>
        </p:nvPicPr>
        <p:blipFill rotWithShape="1">
          <a:blip r:embed="rId5">
            <a:extLst>
              <a:ext uri="{28A0092B-C50C-407E-A947-70E740481C1C}">
                <a14:useLocalDpi xmlns:a14="http://schemas.microsoft.com/office/drawing/2010/main" val="0"/>
              </a:ext>
            </a:extLst>
          </a:blip>
          <a:srcRect b="14511"/>
          <a:stretch/>
        </p:blipFill>
        <p:spPr>
          <a:xfrm>
            <a:off x="76975" y="2208567"/>
            <a:ext cx="2286000" cy="1681349"/>
          </a:xfrm>
          <a:prstGeom prst="rect">
            <a:avLst/>
          </a:prstGeom>
        </p:spPr>
      </p:pic>
      <p:pic>
        <p:nvPicPr>
          <p:cNvPr id="8" name="Picture 7" descr="month_5_new.png"/>
          <p:cNvPicPr>
            <a:picLocks noChangeAspect="1"/>
          </p:cNvPicPr>
          <p:nvPr/>
        </p:nvPicPr>
        <p:blipFill rotWithShape="1">
          <a:blip r:embed="rId6">
            <a:extLst>
              <a:ext uri="{28A0092B-C50C-407E-A947-70E740481C1C}">
                <a14:useLocalDpi xmlns:a14="http://schemas.microsoft.com/office/drawing/2010/main" val="0"/>
              </a:ext>
            </a:extLst>
          </a:blip>
          <a:srcRect l="5555" b="14511"/>
          <a:stretch/>
        </p:blipFill>
        <p:spPr>
          <a:xfrm>
            <a:off x="2362975" y="2211742"/>
            <a:ext cx="2159000" cy="1681349"/>
          </a:xfrm>
          <a:prstGeom prst="rect">
            <a:avLst/>
          </a:prstGeom>
        </p:spPr>
      </p:pic>
      <p:pic>
        <p:nvPicPr>
          <p:cNvPr id="9" name="Picture 8" descr="month_6_new.png"/>
          <p:cNvPicPr>
            <a:picLocks noChangeAspect="1"/>
          </p:cNvPicPr>
          <p:nvPr/>
        </p:nvPicPr>
        <p:blipFill rotWithShape="1">
          <a:blip r:embed="rId7">
            <a:extLst>
              <a:ext uri="{28A0092B-C50C-407E-A947-70E740481C1C}">
                <a14:useLocalDpi xmlns:a14="http://schemas.microsoft.com/office/drawing/2010/main" val="0"/>
              </a:ext>
            </a:extLst>
          </a:blip>
          <a:srcRect l="5555" b="14511"/>
          <a:stretch/>
        </p:blipFill>
        <p:spPr>
          <a:xfrm>
            <a:off x="4521976" y="2208567"/>
            <a:ext cx="2159000" cy="1681349"/>
          </a:xfrm>
          <a:prstGeom prst="rect">
            <a:avLst/>
          </a:prstGeom>
        </p:spPr>
      </p:pic>
      <p:pic>
        <p:nvPicPr>
          <p:cNvPr id="10" name="Picture 9" descr="month_7_new.png"/>
          <p:cNvPicPr>
            <a:picLocks noChangeAspect="1"/>
          </p:cNvPicPr>
          <p:nvPr/>
        </p:nvPicPr>
        <p:blipFill rotWithShape="1">
          <a:blip r:embed="rId8">
            <a:extLst>
              <a:ext uri="{28A0092B-C50C-407E-A947-70E740481C1C}">
                <a14:useLocalDpi xmlns:a14="http://schemas.microsoft.com/office/drawing/2010/main" val="0"/>
              </a:ext>
            </a:extLst>
          </a:blip>
          <a:srcRect b="14420"/>
          <a:stretch/>
        </p:blipFill>
        <p:spPr>
          <a:xfrm>
            <a:off x="76975" y="3889916"/>
            <a:ext cx="2286000" cy="1683123"/>
          </a:xfrm>
          <a:prstGeom prst="rect">
            <a:avLst/>
          </a:prstGeom>
        </p:spPr>
      </p:pic>
      <p:pic>
        <p:nvPicPr>
          <p:cNvPr id="11" name="Picture 10" descr="month_8_new.png"/>
          <p:cNvPicPr>
            <a:picLocks noChangeAspect="1"/>
          </p:cNvPicPr>
          <p:nvPr/>
        </p:nvPicPr>
        <p:blipFill rotWithShape="1">
          <a:blip r:embed="rId9">
            <a:extLst>
              <a:ext uri="{28A0092B-C50C-407E-A947-70E740481C1C}">
                <a14:useLocalDpi xmlns:a14="http://schemas.microsoft.com/office/drawing/2010/main" val="0"/>
              </a:ext>
            </a:extLst>
          </a:blip>
          <a:srcRect l="5833" b="14581"/>
          <a:stretch/>
        </p:blipFill>
        <p:spPr>
          <a:xfrm>
            <a:off x="2369325" y="3893091"/>
            <a:ext cx="2152650" cy="1679948"/>
          </a:xfrm>
          <a:prstGeom prst="rect">
            <a:avLst/>
          </a:prstGeom>
        </p:spPr>
      </p:pic>
      <p:pic>
        <p:nvPicPr>
          <p:cNvPr id="12" name="Picture 11" descr="month_9_new.png"/>
          <p:cNvPicPr>
            <a:picLocks noChangeAspect="1"/>
          </p:cNvPicPr>
          <p:nvPr/>
        </p:nvPicPr>
        <p:blipFill rotWithShape="1">
          <a:blip r:embed="rId10">
            <a:extLst>
              <a:ext uri="{28A0092B-C50C-407E-A947-70E740481C1C}">
                <a14:useLocalDpi xmlns:a14="http://schemas.microsoft.com/office/drawing/2010/main" val="0"/>
              </a:ext>
            </a:extLst>
          </a:blip>
          <a:srcRect l="5555" b="14581"/>
          <a:stretch/>
        </p:blipFill>
        <p:spPr>
          <a:xfrm>
            <a:off x="4521976" y="3893091"/>
            <a:ext cx="2159000" cy="1679948"/>
          </a:xfrm>
          <a:prstGeom prst="rect">
            <a:avLst/>
          </a:prstGeom>
        </p:spPr>
      </p:pic>
      <p:pic>
        <p:nvPicPr>
          <p:cNvPr id="13" name="Picture 12" descr="month_10_new.png"/>
          <p:cNvPicPr>
            <a:picLocks noChangeAspect="1"/>
          </p:cNvPicPr>
          <p:nvPr/>
        </p:nvPicPr>
        <p:blipFill rotWithShape="1">
          <a:blip r:embed="rId11">
            <a:extLst>
              <a:ext uri="{28A0092B-C50C-407E-A947-70E740481C1C}">
                <a14:useLocalDpi xmlns:a14="http://schemas.microsoft.com/office/drawing/2010/main" val="0"/>
              </a:ext>
            </a:extLst>
          </a:blip>
          <a:srcRect b="12231"/>
          <a:stretch/>
        </p:blipFill>
        <p:spPr>
          <a:xfrm>
            <a:off x="76975" y="5573039"/>
            <a:ext cx="2286000" cy="1726172"/>
          </a:xfrm>
          <a:prstGeom prst="rect">
            <a:avLst/>
          </a:prstGeom>
        </p:spPr>
      </p:pic>
      <p:pic>
        <p:nvPicPr>
          <p:cNvPr id="14" name="Picture 13" descr="month_11_new.png"/>
          <p:cNvPicPr>
            <a:picLocks noChangeAspect="1"/>
          </p:cNvPicPr>
          <p:nvPr/>
        </p:nvPicPr>
        <p:blipFill rotWithShape="1">
          <a:blip r:embed="rId12">
            <a:extLst>
              <a:ext uri="{28A0092B-C50C-407E-A947-70E740481C1C}">
                <a14:useLocalDpi xmlns:a14="http://schemas.microsoft.com/office/drawing/2010/main" val="0"/>
              </a:ext>
            </a:extLst>
          </a:blip>
          <a:srcRect l="5555" b="12231"/>
          <a:stretch/>
        </p:blipFill>
        <p:spPr>
          <a:xfrm>
            <a:off x="2362975" y="5573039"/>
            <a:ext cx="2159000" cy="1726172"/>
          </a:xfrm>
          <a:prstGeom prst="rect">
            <a:avLst/>
          </a:prstGeom>
        </p:spPr>
      </p:pic>
      <p:pic>
        <p:nvPicPr>
          <p:cNvPr id="15" name="Picture 14" descr="month_12_new.png"/>
          <p:cNvPicPr>
            <a:picLocks noChangeAspect="1"/>
          </p:cNvPicPr>
          <p:nvPr/>
        </p:nvPicPr>
        <p:blipFill rotWithShape="1">
          <a:blip r:embed="rId13">
            <a:extLst>
              <a:ext uri="{28A0092B-C50C-407E-A947-70E740481C1C}">
                <a14:useLocalDpi xmlns:a14="http://schemas.microsoft.com/office/drawing/2010/main" val="0"/>
              </a:ext>
            </a:extLst>
          </a:blip>
          <a:srcRect l="5555" b="12231"/>
          <a:stretch/>
        </p:blipFill>
        <p:spPr>
          <a:xfrm>
            <a:off x="4521976" y="5573039"/>
            <a:ext cx="2159000" cy="1726172"/>
          </a:xfrm>
          <a:prstGeom prst="rect">
            <a:avLst/>
          </a:prstGeom>
        </p:spPr>
      </p:pic>
      <p:sp>
        <p:nvSpPr>
          <p:cNvPr id="16" name="TextBox 15"/>
          <p:cNvSpPr txBox="1"/>
          <p:nvPr/>
        </p:nvSpPr>
        <p:spPr>
          <a:xfrm>
            <a:off x="1883348" y="1922893"/>
            <a:ext cx="453970" cy="276999"/>
          </a:xfrm>
          <a:prstGeom prst="rect">
            <a:avLst/>
          </a:prstGeom>
          <a:noFill/>
        </p:spPr>
        <p:txBody>
          <a:bodyPr wrap="none" rtlCol="0">
            <a:spAutoFit/>
          </a:bodyPr>
          <a:lstStyle/>
          <a:p>
            <a:pPr algn="r"/>
            <a:r>
              <a:rPr lang="en-US" sz="1200" b="1" dirty="0" smtClean="0">
                <a:latin typeface="Helvetica Neue"/>
                <a:cs typeface="Helvetica Neue"/>
              </a:rPr>
              <a:t>Jan</a:t>
            </a:r>
          </a:p>
        </p:txBody>
      </p:sp>
      <p:sp>
        <p:nvSpPr>
          <p:cNvPr id="17" name="TextBox 16"/>
          <p:cNvSpPr txBox="1"/>
          <p:nvPr/>
        </p:nvSpPr>
        <p:spPr>
          <a:xfrm>
            <a:off x="4034110" y="1922893"/>
            <a:ext cx="458275" cy="276999"/>
          </a:xfrm>
          <a:prstGeom prst="rect">
            <a:avLst/>
          </a:prstGeom>
          <a:noFill/>
        </p:spPr>
        <p:txBody>
          <a:bodyPr wrap="none" rtlCol="0">
            <a:spAutoFit/>
          </a:bodyPr>
          <a:lstStyle/>
          <a:p>
            <a:pPr algn="r"/>
            <a:r>
              <a:rPr lang="en-US" sz="1200" b="1" dirty="0" smtClean="0">
                <a:latin typeface="Helvetica Neue"/>
                <a:cs typeface="Helvetica Neue"/>
              </a:rPr>
              <a:t>Feb</a:t>
            </a:r>
          </a:p>
        </p:txBody>
      </p:sp>
      <p:sp>
        <p:nvSpPr>
          <p:cNvPr id="18" name="TextBox 17"/>
          <p:cNvSpPr txBox="1"/>
          <p:nvPr/>
        </p:nvSpPr>
        <p:spPr>
          <a:xfrm>
            <a:off x="6166513" y="1922893"/>
            <a:ext cx="479618" cy="276999"/>
          </a:xfrm>
          <a:prstGeom prst="rect">
            <a:avLst/>
          </a:prstGeom>
          <a:noFill/>
        </p:spPr>
        <p:txBody>
          <a:bodyPr wrap="none" rtlCol="0">
            <a:spAutoFit/>
          </a:bodyPr>
          <a:lstStyle/>
          <a:p>
            <a:pPr algn="r"/>
            <a:r>
              <a:rPr lang="en-US" sz="1200" b="1" dirty="0" smtClean="0">
                <a:latin typeface="Helvetica Neue"/>
                <a:cs typeface="Helvetica Neue"/>
              </a:rPr>
              <a:t>Mar</a:t>
            </a:r>
          </a:p>
        </p:txBody>
      </p:sp>
      <p:sp>
        <p:nvSpPr>
          <p:cNvPr id="19" name="TextBox 18"/>
          <p:cNvSpPr txBox="1"/>
          <p:nvPr/>
        </p:nvSpPr>
        <p:spPr>
          <a:xfrm>
            <a:off x="1880345" y="3597139"/>
            <a:ext cx="453970" cy="276999"/>
          </a:xfrm>
          <a:prstGeom prst="rect">
            <a:avLst/>
          </a:prstGeom>
          <a:noFill/>
        </p:spPr>
        <p:txBody>
          <a:bodyPr wrap="none" rtlCol="0">
            <a:spAutoFit/>
          </a:bodyPr>
          <a:lstStyle/>
          <a:p>
            <a:pPr algn="r"/>
            <a:r>
              <a:rPr lang="en-US" sz="1200" b="1" dirty="0" smtClean="0">
                <a:latin typeface="Helvetica Neue"/>
                <a:cs typeface="Helvetica Neue"/>
              </a:rPr>
              <a:t>Apr</a:t>
            </a:r>
          </a:p>
        </p:txBody>
      </p:sp>
      <p:sp>
        <p:nvSpPr>
          <p:cNvPr id="20" name="TextBox 19"/>
          <p:cNvSpPr txBox="1"/>
          <p:nvPr/>
        </p:nvSpPr>
        <p:spPr>
          <a:xfrm>
            <a:off x="3984114" y="3597139"/>
            <a:ext cx="505267" cy="276999"/>
          </a:xfrm>
          <a:prstGeom prst="rect">
            <a:avLst/>
          </a:prstGeom>
          <a:noFill/>
        </p:spPr>
        <p:txBody>
          <a:bodyPr wrap="none" rtlCol="0">
            <a:spAutoFit/>
          </a:bodyPr>
          <a:lstStyle/>
          <a:p>
            <a:pPr algn="r"/>
            <a:r>
              <a:rPr lang="en-US" sz="1200" b="1" dirty="0" smtClean="0">
                <a:latin typeface="Helvetica Neue"/>
                <a:cs typeface="Helvetica Neue"/>
              </a:rPr>
              <a:t>May</a:t>
            </a:r>
          </a:p>
        </p:txBody>
      </p:sp>
      <p:sp>
        <p:nvSpPr>
          <p:cNvPr id="21" name="TextBox 20"/>
          <p:cNvSpPr txBox="1"/>
          <p:nvPr/>
        </p:nvSpPr>
        <p:spPr>
          <a:xfrm>
            <a:off x="6189158" y="3597139"/>
            <a:ext cx="453970" cy="276999"/>
          </a:xfrm>
          <a:prstGeom prst="rect">
            <a:avLst/>
          </a:prstGeom>
          <a:noFill/>
        </p:spPr>
        <p:txBody>
          <a:bodyPr wrap="none" rtlCol="0">
            <a:spAutoFit/>
          </a:bodyPr>
          <a:lstStyle/>
          <a:p>
            <a:pPr algn="r"/>
            <a:r>
              <a:rPr lang="en-US" sz="1200" b="1" dirty="0" smtClean="0">
                <a:latin typeface="Helvetica Neue"/>
                <a:cs typeface="Helvetica Neue"/>
              </a:rPr>
              <a:t>Jun</a:t>
            </a:r>
          </a:p>
        </p:txBody>
      </p:sp>
      <p:sp>
        <p:nvSpPr>
          <p:cNvPr id="22" name="TextBox 21"/>
          <p:cNvSpPr txBox="1"/>
          <p:nvPr/>
        </p:nvSpPr>
        <p:spPr>
          <a:xfrm>
            <a:off x="1931641" y="5281401"/>
            <a:ext cx="402674" cy="276999"/>
          </a:xfrm>
          <a:prstGeom prst="rect">
            <a:avLst/>
          </a:prstGeom>
          <a:noFill/>
        </p:spPr>
        <p:txBody>
          <a:bodyPr wrap="none" rtlCol="0">
            <a:spAutoFit/>
          </a:bodyPr>
          <a:lstStyle/>
          <a:p>
            <a:pPr algn="r"/>
            <a:r>
              <a:rPr lang="en-US" sz="1200" b="1" dirty="0" smtClean="0">
                <a:latin typeface="Helvetica Neue"/>
                <a:cs typeface="Helvetica Neue"/>
              </a:rPr>
              <a:t>Jul</a:t>
            </a:r>
          </a:p>
        </p:txBody>
      </p:sp>
      <p:sp>
        <p:nvSpPr>
          <p:cNvPr id="23" name="TextBox 22"/>
          <p:cNvSpPr txBox="1"/>
          <p:nvPr/>
        </p:nvSpPr>
        <p:spPr>
          <a:xfrm>
            <a:off x="4014024" y="5281401"/>
            <a:ext cx="475357" cy="276999"/>
          </a:xfrm>
          <a:prstGeom prst="rect">
            <a:avLst/>
          </a:prstGeom>
          <a:noFill/>
        </p:spPr>
        <p:txBody>
          <a:bodyPr wrap="none" rtlCol="0">
            <a:spAutoFit/>
          </a:bodyPr>
          <a:lstStyle/>
          <a:p>
            <a:pPr algn="r"/>
            <a:r>
              <a:rPr lang="en-US" sz="1200" b="1" dirty="0" smtClean="0">
                <a:latin typeface="Helvetica Neue"/>
                <a:cs typeface="Helvetica Neue"/>
              </a:rPr>
              <a:t>Aug</a:t>
            </a:r>
          </a:p>
        </p:txBody>
      </p:sp>
      <p:sp>
        <p:nvSpPr>
          <p:cNvPr id="24" name="TextBox 23"/>
          <p:cNvSpPr txBox="1"/>
          <p:nvPr/>
        </p:nvSpPr>
        <p:spPr>
          <a:xfrm>
            <a:off x="6176235" y="5281401"/>
            <a:ext cx="466892" cy="276999"/>
          </a:xfrm>
          <a:prstGeom prst="rect">
            <a:avLst/>
          </a:prstGeom>
          <a:noFill/>
        </p:spPr>
        <p:txBody>
          <a:bodyPr wrap="none" rtlCol="0">
            <a:spAutoFit/>
          </a:bodyPr>
          <a:lstStyle/>
          <a:p>
            <a:pPr algn="r"/>
            <a:r>
              <a:rPr lang="en-US" sz="1200" b="1" dirty="0" smtClean="0">
                <a:latin typeface="Helvetica Neue"/>
                <a:cs typeface="Helvetica Neue"/>
              </a:rPr>
              <a:t>Sep</a:t>
            </a:r>
          </a:p>
        </p:txBody>
      </p:sp>
      <p:sp>
        <p:nvSpPr>
          <p:cNvPr id="25" name="TextBox 24"/>
          <p:cNvSpPr txBox="1"/>
          <p:nvPr/>
        </p:nvSpPr>
        <p:spPr>
          <a:xfrm>
            <a:off x="1877340" y="6955647"/>
            <a:ext cx="453970" cy="276999"/>
          </a:xfrm>
          <a:prstGeom prst="rect">
            <a:avLst/>
          </a:prstGeom>
          <a:noFill/>
        </p:spPr>
        <p:txBody>
          <a:bodyPr wrap="none" rtlCol="0">
            <a:spAutoFit/>
          </a:bodyPr>
          <a:lstStyle/>
          <a:p>
            <a:pPr algn="r"/>
            <a:r>
              <a:rPr lang="en-US" sz="1200" b="1" dirty="0" smtClean="0">
                <a:latin typeface="Helvetica Neue"/>
                <a:cs typeface="Helvetica Neue"/>
              </a:rPr>
              <a:t>Oct</a:t>
            </a:r>
          </a:p>
        </p:txBody>
      </p:sp>
      <p:sp>
        <p:nvSpPr>
          <p:cNvPr id="26" name="TextBox 25"/>
          <p:cNvSpPr txBox="1"/>
          <p:nvPr/>
        </p:nvSpPr>
        <p:spPr>
          <a:xfrm>
            <a:off x="4006759" y="6955647"/>
            <a:ext cx="479618" cy="276999"/>
          </a:xfrm>
          <a:prstGeom prst="rect">
            <a:avLst/>
          </a:prstGeom>
          <a:noFill/>
        </p:spPr>
        <p:txBody>
          <a:bodyPr wrap="none" rtlCol="0">
            <a:spAutoFit/>
          </a:bodyPr>
          <a:lstStyle/>
          <a:p>
            <a:pPr algn="r"/>
            <a:r>
              <a:rPr lang="en-US" sz="1200" b="1" dirty="0" smtClean="0">
                <a:latin typeface="Helvetica Neue"/>
                <a:cs typeface="Helvetica Neue"/>
              </a:rPr>
              <a:t>Nov</a:t>
            </a:r>
          </a:p>
        </p:txBody>
      </p:sp>
      <p:sp>
        <p:nvSpPr>
          <p:cNvPr id="27" name="TextBox 26"/>
          <p:cNvSpPr txBox="1"/>
          <p:nvPr/>
        </p:nvSpPr>
        <p:spPr>
          <a:xfrm>
            <a:off x="6160506" y="6955647"/>
            <a:ext cx="479618" cy="276999"/>
          </a:xfrm>
          <a:prstGeom prst="rect">
            <a:avLst/>
          </a:prstGeom>
          <a:noFill/>
        </p:spPr>
        <p:txBody>
          <a:bodyPr wrap="none" rtlCol="0">
            <a:spAutoFit/>
          </a:bodyPr>
          <a:lstStyle/>
          <a:p>
            <a:pPr algn="r"/>
            <a:r>
              <a:rPr lang="en-US" sz="1200" b="1" dirty="0" smtClean="0">
                <a:latin typeface="Helvetica Neue"/>
                <a:cs typeface="Helvetica Neue"/>
              </a:rPr>
              <a:t>Dec</a:t>
            </a:r>
          </a:p>
        </p:txBody>
      </p:sp>
      <p:pic>
        <p:nvPicPr>
          <p:cNvPr id="28" name="Picture 27" descr="test_0.png"/>
          <p:cNvPicPr>
            <a:picLocks noChangeAspect="1"/>
          </p:cNvPicPr>
          <p:nvPr/>
        </p:nvPicPr>
        <p:blipFill rotWithShape="1">
          <a:blip r:embed="rId14">
            <a:extLst>
              <a:ext uri="{28A0092B-C50C-407E-A947-70E740481C1C}">
                <a14:useLocalDpi xmlns:a14="http://schemas.microsoft.com/office/drawing/2010/main" val="0"/>
              </a:ext>
            </a:extLst>
          </a:blip>
          <a:srcRect l="86808" t="1085" r="8245" b="3363"/>
          <a:stretch/>
        </p:blipFill>
        <p:spPr>
          <a:xfrm rot="5400000">
            <a:off x="3258440" y="4204347"/>
            <a:ext cx="292823" cy="6482557"/>
          </a:xfrm>
          <a:prstGeom prst="rect">
            <a:avLst/>
          </a:prstGeom>
        </p:spPr>
      </p:pic>
      <p:sp>
        <p:nvSpPr>
          <p:cNvPr id="29" name="TextBox 28"/>
          <p:cNvSpPr txBox="1"/>
          <p:nvPr/>
        </p:nvSpPr>
        <p:spPr>
          <a:xfrm>
            <a:off x="209602" y="7694715"/>
            <a:ext cx="6430521" cy="276999"/>
          </a:xfrm>
          <a:prstGeom prst="rect">
            <a:avLst/>
          </a:prstGeom>
          <a:noFill/>
        </p:spPr>
        <p:txBody>
          <a:bodyPr wrap="square" rtlCol="0">
            <a:spAutoFit/>
          </a:bodyPr>
          <a:lstStyle/>
          <a:p>
            <a:pPr algn="ctr"/>
            <a:r>
              <a:rPr lang="en-US" sz="1200" b="1" dirty="0" smtClean="0">
                <a:latin typeface="Helvetica Neue"/>
                <a:cs typeface="Helvetica Neue"/>
              </a:rPr>
              <a:t>Bottom Residence Time (years)</a:t>
            </a:r>
          </a:p>
        </p:txBody>
      </p:sp>
      <p:sp>
        <p:nvSpPr>
          <p:cNvPr id="30" name="TextBox 29"/>
          <p:cNvSpPr txBox="1"/>
          <p:nvPr/>
        </p:nvSpPr>
        <p:spPr>
          <a:xfrm>
            <a:off x="137364" y="7535006"/>
            <a:ext cx="255967" cy="246221"/>
          </a:xfrm>
          <a:prstGeom prst="rect">
            <a:avLst/>
          </a:prstGeom>
          <a:noFill/>
        </p:spPr>
        <p:txBody>
          <a:bodyPr wrap="none" rtlCol="0">
            <a:spAutoFit/>
          </a:bodyPr>
          <a:lstStyle/>
          <a:p>
            <a:pPr algn="ctr"/>
            <a:r>
              <a:rPr lang="en-US" sz="1000" b="1" dirty="0" smtClean="0">
                <a:latin typeface="Helvetica Neue"/>
                <a:cs typeface="Helvetica Neue"/>
              </a:rPr>
              <a:t>0</a:t>
            </a:r>
          </a:p>
        </p:txBody>
      </p:sp>
      <p:sp>
        <p:nvSpPr>
          <p:cNvPr id="31" name="TextBox 30"/>
          <p:cNvSpPr txBox="1"/>
          <p:nvPr/>
        </p:nvSpPr>
        <p:spPr>
          <a:xfrm>
            <a:off x="804563" y="7535006"/>
            <a:ext cx="362920" cy="246221"/>
          </a:xfrm>
          <a:prstGeom prst="rect">
            <a:avLst/>
          </a:prstGeom>
          <a:noFill/>
        </p:spPr>
        <p:txBody>
          <a:bodyPr wrap="none" rtlCol="0">
            <a:spAutoFit/>
          </a:bodyPr>
          <a:lstStyle/>
          <a:p>
            <a:pPr algn="ctr"/>
            <a:r>
              <a:rPr lang="en-US" sz="1000" b="1" dirty="0" smtClean="0">
                <a:latin typeface="Helvetica Neue"/>
                <a:cs typeface="Helvetica Neue"/>
              </a:rPr>
              <a:t>0.5</a:t>
            </a:r>
          </a:p>
        </p:txBody>
      </p:sp>
      <p:sp>
        <p:nvSpPr>
          <p:cNvPr id="32" name="TextBox 31"/>
          <p:cNvSpPr txBox="1"/>
          <p:nvPr/>
        </p:nvSpPr>
        <p:spPr>
          <a:xfrm>
            <a:off x="1620585" y="7548906"/>
            <a:ext cx="255967" cy="246221"/>
          </a:xfrm>
          <a:prstGeom prst="rect">
            <a:avLst/>
          </a:prstGeom>
          <a:noFill/>
        </p:spPr>
        <p:txBody>
          <a:bodyPr wrap="none" rtlCol="0">
            <a:spAutoFit/>
          </a:bodyPr>
          <a:lstStyle/>
          <a:p>
            <a:pPr algn="ctr"/>
            <a:r>
              <a:rPr lang="en-US" sz="1000" b="1" dirty="0" smtClean="0">
                <a:latin typeface="Helvetica Neue"/>
                <a:cs typeface="Helvetica Neue"/>
              </a:rPr>
              <a:t>1</a:t>
            </a:r>
          </a:p>
        </p:txBody>
      </p:sp>
      <p:sp>
        <p:nvSpPr>
          <p:cNvPr id="33" name="TextBox 32"/>
          <p:cNvSpPr txBox="1"/>
          <p:nvPr/>
        </p:nvSpPr>
        <p:spPr>
          <a:xfrm>
            <a:off x="2333408" y="7548906"/>
            <a:ext cx="362920" cy="246221"/>
          </a:xfrm>
          <a:prstGeom prst="rect">
            <a:avLst/>
          </a:prstGeom>
          <a:noFill/>
        </p:spPr>
        <p:txBody>
          <a:bodyPr wrap="none" rtlCol="0">
            <a:spAutoFit/>
          </a:bodyPr>
          <a:lstStyle/>
          <a:p>
            <a:pPr algn="ctr"/>
            <a:r>
              <a:rPr lang="en-US" sz="1000" b="1" dirty="0" smtClean="0">
                <a:latin typeface="Helvetica Neue"/>
                <a:cs typeface="Helvetica Neue"/>
              </a:rPr>
              <a:t>1.5</a:t>
            </a:r>
          </a:p>
        </p:txBody>
      </p:sp>
      <p:sp>
        <p:nvSpPr>
          <p:cNvPr id="34" name="TextBox 33"/>
          <p:cNvSpPr txBox="1"/>
          <p:nvPr/>
        </p:nvSpPr>
        <p:spPr>
          <a:xfrm>
            <a:off x="3149128" y="7527129"/>
            <a:ext cx="255967" cy="246221"/>
          </a:xfrm>
          <a:prstGeom prst="rect">
            <a:avLst/>
          </a:prstGeom>
          <a:noFill/>
        </p:spPr>
        <p:txBody>
          <a:bodyPr wrap="none" rtlCol="0">
            <a:spAutoFit/>
          </a:bodyPr>
          <a:lstStyle/>
          <a:p>
            <a:pPr algn="ctr"/>
            <a:r>
              <a:rPr lang="en-US" sz="1000" b="1" dirty="0" smtClean="0">
                <a:latin typeface="Helvetica Neue"/>
                <a:cs typeface="Helvetica Neue"/>
              </a:rPr>
              <a:t>2</a:t>
            </a:r>
          </a:p>
        </p:txBody>
      </p:sp>
      <p:sp>
        <p:nvSpPr>
          <p:cNvPr id="35" name="TextBox 34"/>
          <p:cNvSpPr txBox="1"/>
          <p:nvPr/>
        </p:nvSpPr>
        <p:spPr>
          <a:xfrm>
            <a:off x="3858149" y="7527129"/>
            <a:ext cx="362920" cy="246221"/>
          </a:xfrm>
          <a:prstGeom prst="rect">
            <a:avLst/>
          </a:prstGeom>
          <a:noFill/>
        </p:spPr>
        <p:txBody>
          <a:bodyPr wrap="none" rtlCol="0">
            <a:spAutoFit/>
          </a:bodyPr>
          <a:lstStyle/>
          <a:p>
            <a:pPr algn="ctr"/>
            <a:r>
              <a:rPr lang="en-US" sz="1000" b="1" dirty="0" smtClean="0">
                <a:latin typeface="Helvetica Neue"/>
                <a:cs typeface="Helvetica Neue"/>
              </a:rPr>
              <a:t>2.5</a:t>
            </a:r>
          </a:p>
        </p:txBody>
      </p:sp>
      <p:sp>
        <p:nvSpPr>
          <p:cNvPr id="36" name="TextBox 35"/>
          <p:cNvSpPr txBox="1"/>
          <p:nvPr/>
        </p:nvSpPr>
        <p:spPr>
          <a:xfrm>
            <a:off x="4674171" y="7541029"/>
            <a:ext cx="255967" cy="246221"/>
          </a:xfrm>
          <a:prstGeom prst="rect">
            <a:avLst/>
          </a:prstGeom>
          <a:noFill/>
        </p:spPr>
        <p:txBody>
          <a:bodyPr wrap="none" rtlCol="0">
            <a:spAutoFit/>
          </a:bodyPr>
          <a:lstStyle/>
          <a:p>
            <a:pPr algn="ctr"/>
            <a:r>
              <a:rPr lang="en-US" sz="1000" b="1" dirty="0" smtClean="0">
                <a:latin typeface="Helvetica Neue"/>
                <a:cs typeface="Helvetica Neue"/>
              </a:rPr>
              <a:t>3</a:t>
            </a:r>
          </a:p>
        </p:txBody>
      </p:sp>
      <p:sp>
        <p:nvSpPr>
          <p:cNvPr id="37" name="TextBox 36"/>
          <p:cNvSpPr txBox="1"/>
          <p:nvPr/>
        </p:nvSpPr>
        <p:spPr>
          <a:xfrm>
            <a:off x="5386994" y="7541029"/>
            <a:ext cx="362920" cy="246221"/>
          </a:xfrm>
          <a:prstGeom prst="rect">
            <a:avLst/>
          </a:prstGeom>
          <a:noFill/>
        </p:spPr>
        <p:txBody>
          <a:bodyPr wrap="none" rtlCol="0">
            <a:spAutoFit/>
          </a:bodyPr>
          <a:lstStyle/>
          <a:p>
            <a:pPr algn="ctr"/>
            <a:r>
              <a:rPr lang="en-US" sz="1000" b="1" dirty="0" smtClean="0">
                <a:latin typeface="Helvetica Neue"/>
                <a:cs typeface="Helvetica Neue"/>
              </a:rPr>
              <a:t>3.5</a:t>
            </a:r>
          </a:p>
        </p:txBody>
      </p:sp>
      <p:sp>
        <p:nvSpPr>
          <p:cNvPr id="38" name="TextBox 37"/>
          <p:cNvSpPr txBox="1"/>
          <p:nvPr/>
        </p:nvSpPr>
        <p:spPr>
          <a:xfrm>
            <a:off x="6207759" y="7541029"/>
            <a:ext cx="255967" cy="246221"/>
          </a:xfrm>
          <a:prstGeom prst="rect">
            <a:avLst/>
          </a:prstGeom>
          <a:noFill/>
        </p:spPr>
        <p:txBody>
          <a:bodyPr wrap="none" rtlCol="0">
            <a:spAutoFit/>
          </a:bodyPr>
          <a:lstStyle/>
          <a:p>
            <a:pPr algn="ctr"/>
            <a:r>
              <a:rPr lang="en-US" sz="1000" b="1" dirty="0" smtClean="0">
                <a:latin typeface="Helvetica Neue"/>
                <a:cs typeface="Helvetica Neue"/>
              </a:rPr>
              <a:t>4</a:t>
            </a:r>
          </a:p>
        </p:txBody>
      </p:sp>
      <p:sp>
        <p:nvSpPr>
          <p:cNvPr id="39" name="TextBox 38"/>
          <p:cNvSpPr txBox="1"/>
          <p:nvPr/>
        </p:nvSpPr>
        <p:spPr>
          <a:xfrm>
            <a:off x="209602" y="7962091"/>
            <a:ext cx="6251448" cy="400110"/>
          </a:xfrm>
          <a:prstGeom prst="rect">
            <a:avLst/>
          </a:prstGeom>
          <a:noFill/>
        </p:spPr>
        <p:txBody>
          <a:bodyPr wrap="square" rtlCol="0">
            <a:spAutoFit/>
          </a:bodyPr>
          <a:lstStyle/>
          <a:p>
            <a:pPr algn="just"/>
            <a:r>
              <a:rPr lang="en-US" sz="1000" b="1" dirty="0" smtClean="0">
                <a:latin typeface="Helvetica Neue"/>
                <a:cs typeface="Helvetica Neue"/>
              </a:rPr>
              <a:t>Figure 7</a:t>
            </a:r>
            <a:r>
              <a:rPr lang="en-US" sz="1000" dirty="0" smtClean="0">
                <a:latin typeface="Helvetica Neue"/>
                <a:cs typeface="Helvetica Neue"/>
              </a:rPr>
              <a:t>: Monthly mean residence time of bottom waters within the Gulf of Mexico shelf domain. Gray contours 1, 1.5, and 2 years. </a:t>
            </a:r>
            <a:endParaRPr lang="en-US" sz="1000" dirty="0">
              <a:latin typeface="Helvetica Neue"/>
              <a:cs typeface="Helvetica Neue"/>
            </a:endParaRPr>
          </a:p>
        </p:txBody>
      </p:sp>
    </p:spTree>
    <p:extLst>
      <p:ext uri="{BB962C8B-B14F-4D97-AF65-F5344CB8AC3E}">
        <p14:creationId xmlns:p14="http://schemas.microsoft.com/office/powerpoint/2010/main" val="36461391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month_1.png"/>
          <p:cNvPicPr>
            <a:picLocks noChangeAspect="1"/>
          </p:cNvPicPr>
          <p:nvPr/>
        </p:nvPicPr>
        <p:blipFill rotWithShape="1">
          <a:blip r:embed="rId2">
            <a:extLst>
              <a:ext uri="{28A0092B-C50C-407E-A947-70E740481C1C}">
                <a14:useLocalDpi xmlns:a14="http://schemas.microsoft.com/office/drawing/2010/main" val="0"/>
              </a:ext>
            </a:extLst>
          </a:blip>
          <a:srcRect l="3344" t="87442" b="7225"/>
          <a:stretch/>
        </p:blipFill>
        <p:spPr>
          <a:xfrm>
            <a:off x="17507" y="7289457"/>
            <a:ext cx="6688093" cy="317491"/>
          </a:xfrm>
          <a:prstGeom prst="rect">
            <a:avLst/>
          </a:prstGeom>
        </p:spPr>
      </p:pic>
      <p:pic>
        <p:nvPicPr>
          <p:cNvPr id="46" name="Picture 45" descr="month_12.png"/>
          <p:cNvPicPr>
            <a:picLocks noChangeAspect="1"/>
          </p:cNvPicPr>
          <p:nvPr/>
        </p:nvPicPr>
        <p:blipFill rotWithShape="1">
          <a:blip r:embed="rId3">
            <a:extLst>
              <a:ext uri="{28A0092B-C50C-407E-A947-70E740481C1C}">
                <a14:useLocalDpi xmlns:a14="http://schemas.microsoft.com/office/drawing/2010/main" val="0"/>
              </a:ext>
            </a:extLst>
          </a:blip>
          <a:srcRect l="5532" b="11972"/>
          <a:stretch/>
        </p:blipFill>
        <p:spPr>
          <a:xfrm>
            <a:off x="4521971" y="5574302"/>
            <a:ext cx="2159525" cy="1731261"/>
          </a:xfrm>
          <a:prstGeom prst="rect">
            <a:avLst/>
          </a:prstGeom>
        </p:spPr>
      </p:pic>
      <p:pic>
        <p:nvPicPr>
          <p:cNvPr id="45" name="Picture 44" descr="month_11.png"/>
          <p:cNvPicPr>
            <a:picLocks noChangeAspect="1"/>
          </p:cNvPicPr>
          <p:nvPr/>
        </p:nvPicPr>
        <p:blipFill rotWithShape="1">
          <a:blip r:embed="rId4">
            <a:extLst>
              <a:ext uri="{28A0092B-C50C-407E-A947-70E740481C1C}">
                <a14:useLocalDpi xmlns:a14="http://schemas.microsoft.com/office/drawing/2010/main" val="0"/>
              </a:ext>
            </a:extLst>
          </a:blip>
          <a:srcRect l="5556" b="11973"/>
          <a:stretch/>
        </p:blipFill>
        <p:spPr>
          <a:xfrm>
            <a:off x="2362975" y="5574300"/>
            <a:ext cx="2158997" cy="1731261"/>
          </a:xfrm>
          <a:prstGeom prst="rect">
            <a:avLst/>
          </a:prstGeom>
        </p:spPr>
      </p:pic>
      <p:pic>
        <p:nvPicPr>
          <p:cNvPr id="44" name="Picture 43" descr="month_10.png"/>
          <p:cNvPicPr>
            <a:picLocks noChangeAspect="1"/>
          </p:cNvPicPr>
          <p:nvPr/>
        </p:nvPicPr>
        <p:blipFill rotWithShape="1">
          <a:blip r:embed="rId5">
            <a:extLst>
              <a:ext uri="{28A0092B-C50C-407E-A947-70E740481C1C}">
                <a14:useLocalDpi xmlns:a14="http://schemas.microsoft.com/office/drawing/2010/main" val="0"/>
              </a:ext>
            </a:extLst>
          </a:blip>
          <a:srcRect b="11972"/>
          <a:stretch/>
        </p:blipFill>
        <p:spPr>
          <a:xfrm>
            <a:off x="76975" y="5574302"/>
            <a:ext cx="2286000" cy="1731261"/>
          </a:xfrm>
          <a:prstGeom prst="rect">
            <a:avLst/>
          </a:prstGeom>
        </p:spPr>
      </p:pic>
      <p:pic>
        <p:nvPicPr>
          <p:cNvPr id="43" name="Picture 42" descr="month_9.png"/>
          <p:cNvPicPr>
            <a:picLocks noChangeAspect="1"/>
          </p:cNvPicPr>
          <p:nvPr/>
        </p:nvPicPr>
        <p:blipFill rotWithShape="1">
          <a:blip r:embed="rId6">
            <a:extLst>
              <a:ext uri="{28A0092B-C50C-407E-A947-70E740481C1C}">
                <a14:useLocalDpi xmlns:a14="http://schemas.microsoft.com/office/drawing/2010/main" val="0"/>
              </a:ext>
            </a:extLst>
          </a:blip>
          <a:srcRect l="5535" r="-1" b="14517"/>
          <a:stretch/>
        </p:blipFill>
        <p:spPr>
          <a:xfrm>
            <a:off x="4522024" y="3893091"/>
            <a:ext cx="2159472" cy="1681211"/>
          </a:xfrm>
          <a:prstGeom prst="rect">
            <a:avLst/>
          </a:prstGeom>
        </p:spPr>
      </p:pic>
      <p:pic>
        <p:nvPicPr>
          <p:cNvPr id="42" name="Picture 41" descr="month_8.png"/>
          <p:cNvPicPr>
            <a:picLocks noChangeAspect="1"/>
          </p:cNvPicPr>
          <p:nvPr/>
        </p:nvPicPr>
        <p:blipFill rotWithShape="1">
          <a:blip r:embed="rId7">
            <a:extLst>
              <a:ext uri="{28A0092B-C50C-407E-A947-70E740481C1C}">
                <a14:useLocalDpi xmlns:a14="http://schemas.microsoft.com/office/drawing/2010/main" val="0"/>
              </a:ext>
            </a:extLst>
          </a:blip>
          <a:srcRect l="5417" b="14517"/>
          <a:stretch/>
        </p:blipFill>
        <p:spPr>
          <a:xfrm>
            <a:off x="2359800" y="3893091"/>
            <a:ext cx="2162172" cy="1681211"/>
          </a:xfrm>
          <a:prstGeom prst="rect">
            <a:avLst/>
          </a:prstGeom>
        </p:spPr>
      </p:pic>
      <p:pic>
        <p:nvPicPr>
          <p:cNvPr id="41" name="Picture 40" descr="month_7.png"/>
          <p:cNvPicPr>
            <a:picLocks noChangeAspect="1"/>
          </p:cNvPicPr>
          <p:nvPr/>
        </p:nvPicPr>
        <p:blipFill rotWithShape="1">
          <a:blip r:embed="rId8">
            <a:extLst>
              <a:ext uri="{28A0092B-C50C-407E-A947-70E740481C1C}">
                <a14:useLocalDpi xmlns:a14="http://schemas.microsoft.com/office/drawing/2010/main" val="0"/>
              </a:ext>
            </a:extLst>
          </a:blip>
          <a:srcRect b="14517"/>
          <a:stretch/>
        </p:blipFill>
        <p:spPr>
          <a:xfrm>
            <a:off x="76974" y="3893091"/>
            <a:ext cx="2286000" cy="1681211"/>
          </a:xfrm>
          <a:prstGeom prst="rect">
            <a:avLst/>
          </a:prstGeom>
        </p:spPr>
      </p:pic>
      <p:pic>
        <p:nvPicPr>
          <p:cNvPr id="40" name="Picture 39" descr="month_6.png"/>
          <p:cNvPicPr>
            <a:picLocks noChangeAspect="1"/>
          </p:cNvPicPr>
          <p:nvPr/>
        </p:nvPicPr>
        <p:blipFill rotWithShape="1">
          <a:blip r:embed="rId9">
            <a:extLst>
              <a:ext uri="{28A0092B-C50C-407E-A947-70E740481C1C}">
                <a14:useLocalDpi xmlns:a14="http://schemas.microsoft.com/office/drawing/2010/main" val="0"/>
              </a:ext>
            </a:extLst>
          </a:blip>
          <a:srcRect l="5532" b="14349"/>
          <a:stretch/>
        </p:blipFill>
        <p:spPr>
          <a:xfrm>
            <a:off x="4521972" y="2208567"/>
            <a:ext cx="2159524" cy="1684524"/>
          </a:xfrm>
          <a:prstGeom prst="rect">
            <a:avLst/>
          </a:prstGeom>
        </p:spPr>
      </p:pic>
      <p:pic>
        <p:nvPicPr>
          <p:cNvPr id="39" name="Picture 38" descr="month_5.png"/>
          <p:cNvPicPr>
            <a:picLocks noChangeAspect="1"/>
          </p:cNvPicPr>
          <p:nvPr/>
        </p:nvPicPr>
        <p:blipFill rotWithShape="1">
          <a:blip r:embed="rId10">
            <a:extLst>
              <a:ext uri="{28A0092B-C50C-407E-A947-70E740481C1C}">
                <a14:useLocalDpi xmlns:a14="http://schemas.microsoft.com/office/drawing/2010/main" val="0"/>
              </a:ext>
            </a:extLst>
          </a:blip>
          <a:srcRect l="5414" b="14349"/>
          <a:stretch/>
        </p:blipFill>
        <p:spPr>
          <a:xfrm>
            <a:off x="2359800" y="2208567"/>
            <a:ext cx="2162224" cy="1684524"/>
          </a:xfrm>
          <a:prstGeom prst="rect">
            <a:avLst/>
          </a:prstGeom>
        </p:spPr>
      </p:pic>
      <p:pic>
        <p:nvPicPr>
          <p:cNvPr id="36" name="Picture 35" descr="month_4.png"/>
          <p:cNvPicPr>
            <a:picLocks noChangeAspect="1"/>
          </p:cNvPicPr>
          <p:nvPr/>
        </p:nvPicPr>
        <p:blipFill rotWithShape="1">
          <a:blip r:embed="rId11">
            <a:extLst>
              <a:ext uri="{28A0092B-C50C-407E-A947-70E740481C1C}">
                <a14:useLocalDpi xmlns:a14="http://schemas.microsoft.com/office/drawing/2010/main" val="0"/>
              </a:ext>
            </a:extLst>
          </a:blip>
          <a:srcRect b="14349"/>
          <a:stretch/>
        </p:blipFill>
        <p:spPr>
          <a:xfrm>
            <a:off x="76975" y="2208567"/>
            <a:ext cx="2286000" cy="1684524"/>
          </a:xfrm>
          <a:prstGeom prst="rect">
            <a:avLst/>
          </a:prstGeom>
        </p:spPr>
      </p:pic>
      <p:pic>
        <p:nvPicPr>
          <p:cNvPr id="32" name="Picture 31" descr="month_3.png"/>
          <p:cNvPicPr>
            <a:picLocks noChangeAspect="1"/>
          </p:cNvPicPr>
          <p:nvPr/>
        </p:nvPicPr>
        <p:blipFill rotWithShape="1">
          <a:blip r:embed="rId12">
            <a:extLst>
              <a:ext uri="{28A0092B-C50C-407E-A947-70E740481C1C}">
                <a14:useLocalDpi xmlns:a14="http://schemas.microsoft.com/office/drawing/2010/main" val="0"/>
              </a:ext>
            </a:extLst>
          </a:blip>
          <a:srcRect l="5535" b="14278"/>
          <a:stretch/>
        </p:blipFill>
        <p:spPr>
          <a:xfrm>
            <a:off x="4522024" y="532748"/>
            <a:ext cx="2159473" cy="1685925"/>
          </a:xfrm>
          <a:prstGeom prst="rect">
            <a:avLst/>
          </a:prstGeom>
        </p:spPr>
      </p:pic>
      <p:pic>
        <p:nvPicPr>
          <p:cNvPr id="28" name="Picture 27" descr="month_2.png"/>
          <p:cNvPicPr>
            <a:picLocks noChangeAspect="1"/>
          </p:cNvPicPr>
          <p:nvPr/>
        </p:nvPicPr>
        <p:blipFill rotWithShape="1">
          <a:blip r:embed="rId13">
            <a:extLst>
              <a:ext uri="{28A0092B-C50C-407E-A947-70E740481C1C}">
                <a14:useLocalDpi xmlns:a14="http://schemas.microsoft.com/office/drawing/2010/main" val="0"/>
              </a:ext>
            </a:extLst>
          </a:blip>
          <a:srcRect l="5553" b="14278"/>
          <a:stretch/>
        </p:blipFill>
        <p:spPr>
          <a:xfrm>
            <a:off x="2362975" y="532748"/>
            <a:ext cx="2159049" cy="1685925"/>
          </a:xfrm>
          <a:prstGeom prst="rect">
            <a:avLst/>
          </a:prstGeom>
        </p:spPr>
      </p:pic>
      <p:pic>
        <p:nvPicPr>
          <p:cNvPr id="15" name="Picture 14" descr="month_1.png"/>
          <p:cNvPicPr>
            <a:picLocks noChangeAspect="1"/>
          </p:cNvPicPr>
          <p:nvPr/>
        </p:nvPicPr>
        <p:blipFill rotWithShape="1">
          <a:blip r:embed="rId2">
            <a:extLst>
              <a:ext uri="{28A0092B-C50C-407E-A947-70E740481C1C}">
                <a14:useLocalDpi xmlns:a14="http://schemas.microsoft.com/office/drawing/2010/main" val="0"/>
              </a:ext>
            </a:extLst>
          </a:blip>
          <a:srcRect b="14278"/>
          <a:stretch/>
        </p:blipFill>
        <p:spPr>
          <a:xfrm>
            <a:off x="76975" y="532748"/>
            <a:ext cx="2286000" cy="1685925"/>
          </a:xfrm>
          <a:prstGeom prst="rect">
            <a:avLst/>
          </a:prstGeom>
        </p:spPr>
      </p:pic>
      <p:sp>
        <p:nvSpPr>
          <p:cNvPr id="16" name="TextBox 15"/>
          <p:cNvSpPr txBox="1"/>
          <p:nvPr/>
        </p:nvSpPr>
        <p:spPr>
          <a:xfrm>
            <a:off x="1883348" y="1922893"/>
            <a:ext cx="453970" cy="276999"/>
          </a:xfrm>
          <a:prstGeom prst="rect">
            <a:avLst/>
          </a:prstGeom>
          <a:noFill/>
        </p:spPr>
        <p:txBody>
          <a:bodyPr wrap="none" rtlCol="0">
            <a:spAutoFit/>
          </a:bodyPr>
          <a:lstStyle/>
          <a:p>
            <a:pPr algn="r"/>
            <a:r>
              <a:rPr lang="en-US" sz="1200" b="1" dirty="0" smtClean="0">
                <a:latin typeface="Helvetica Neue"/>
                <a:cs typeface="Helvetica Neue"/>
              </a:rPr>
              <a:t>Jan</a:t>
            </a:r>
          </a:p>
        </p:txBody>
      </p:sp>
      <p:sp>
        <p:nvSpPr>
          <p:cNvPr id="17" name="TextBox 16"/>
          <p:cNvSpPr txBox="1"/>
          <p:nvPr/>
        </p:nvSpPr>
        <p:spPr>
          <a:xfrm>
            <a:off x="4034110" y="1922893"/>
            <a:ext cx="458275" cy="276999"/>
          </a:xfrm>
          <a:prstGeom prst="rect">
            <a:avLst/>
          </a:prstGeom>
          <a:noFill/>
        </p:spPr>
        <p:txBody>
          <a:bodyPr wrap="none" rtlCol="0">
            <a:spAutoFit/>
          </a:bodyPr>
          <a:lstStyle/>
          <a:p>
            <a:pPr algn="r"/>
            <a:r>
              <a:rPr lang="en-US" sz="1200" b="1" dirty="0" smtClean="0">
                <a:latin typeface="Helvetica Neue"/>
                <a:cs typeface="Helvetica Neue"/>
              </a:rPr>
              <a:t>Feb</a:t>
            </a:r>
          </a:p>
        </p:txBody>
      </p:sp>
      <p:sp>
        <p:nvSpPr>
          <p:cNvPr id="18" name="TextBox 17"/>
          <p:cNvSpPr txBox="1"/>
          <p:nvPr/>
        </p:nvSpPr>
        <p:spPr>
          <a:xfrm>
            <a:off x="6166513" y="1922893"/>
            <a:ext cx="479618" cy="276999"/>
          </a:xfrm>
          <a:prstGeom prst="rect">
            <a:avLst/>
          </a:prstGeom>
          <a:noFill/>
        </p:spPr>
        <p:txBody>
          <a:bodyPr wrap="none" rtlCol="0">
            <a:spAutoFit/>
          </a:bodyPr>
          <a:lstStyle/>
          <a:p>
            <a:pPr algn="r"/>
            <a:r>
              <a:rPr lang="en-US" sz="1200" b="1" dirty="0" smtClean="0">
                <a:latin typeface="Helvetica Neue"/>
                <a:cs typeface="Helvetica Neue"/>
              </a:rPr>
              <a:t>Mar</a:t>
            </a:r>
          </a:p>
        </p:txBody>
      </p:sp>
      <p:sp>
        <p:nvSpPr>
          <p:cNvPr id="19" name="TextBox 18"/>
          <p:cNvSpPr txBox="1"/>
          <p:nvPr/>
        </p:nvSpPr>
        <p:spPr>
          <a:xfrm>
            <a:off x="1880345" y="3597139"/>
            <a:ext cx="453970" cy="276999"/>
          </a:xfrm>
          <a:prstGeom prst="rect">
            <a:avLst/>
          </a:prstGeom>
          <a:noFill/>
        </p:spPr>
        <p:txBody>
          <a:bodyPr wrap="none" rtlCol="0">
            <a:spAutoFit/>
          </a:bodyPr>
          <a:lstStyle/>
          <a:p>
            <a:pPr algn="r"/>
            <a:r>
              <a:rPr lang="en-US" sz="1200" b="1" dirty="0" smtClean="0">
                <a:latin typeface="Helvetica Neue"/>
                <a:cs typeface="Helvetica Neue"/>
              </a:rPr>
              <a:t>Apr</a:t>
            </a:r>
          </a:p>
        </p:txBody>
      </p:sp>
      <p:sp>
        <p:nvSpPr>
          <p:cNvPr id="20" name="TextBox 19"/>
          <p:cNvSpPr txBox="1"/>
          <p:nvPr/>
        </p:nvSpPr>
        <p:spPr>
          <a:xfrm>
            <a:off x="3984114" y="3597139"/>
            <a:ext cx="505267" cy="276999"/>
          </a:xfrm>
          <a:prstGeom prst="rect">
            <a:avLst/>
          </a:prstGeom>
          <a:noFill/>
        </p:spPr>
        <p:txBody>
          <a:bodyPr wrap="none" rtlCol="0">
            <a:spAutoFit/>
          </a:bodyPr>
          <a:lstStyle/>
          <a:p>
            <a:pPr algn="r"/>
            <a:r>
              <a:rPr lang="en-US" sz="1200" b="1" dirty="0" smtClean="0">
                <a:latin typeface="Helvetica Neue"/>
                <a:cs typeface="Helvetica Neue"/>
              </a:rPr>
              <a:t>May</a:t>
            </a:r>
          </a:p>
        </p:txBody>
      </p:sp>
      <p:sp>
        <p:nvSpPr>
          <p:cNvPr id="21" name="TextBox 20"/>
          <p:cNvSpPr txBox="1"/>
          <p:nvPr/>
        </p:nvSpPr>
        <p:spPr>
          <a:xfrm>
            <a:off x="6189158" y="3597139"/>
            <a:ext cx="453970" cy="276999"/>
          </a:xfrm>
          <a:prstGeom prst="rect">
            <a:avLst/>
          </a:prstGeom>
          <a:noFill/>
        </p:spPr>
        <p:txBody>
          <a:bodyPr wrap="none" rtlCol="0">
            <a:spAutoFit/>
          </a:bodyPr>
          <a:lstStyle/>
          <a:p>
            <a:pPr algn="r"/>
            <a:r>
              <a:rPr lang="en-US" sz="1200" b="1" dirty="0" smtClean="0">
                <a:latin typeface="Helvetica Neue"/>
                <a:cs typeface="Helvetica Neue"/>
              </a:rPr>
              <a:t>Jun</a:t>
            </a:r>
          </a:p>
        </p:txBody>
      </p:sp>
      <p:sp>
        <p:nvSpPr>
          <p:cNvPr id="22" name="TextBox 21"/>
          <p:cNvSpPr txBox="1"/>
          <p:nvPr/>
        </p:nvSpPr>
        <p:spPr>
          <a:xfrm>
            <a:off x="1931641" y="5281401"/>
            <a:ext cx="402674" cy="276999"/>
          </a:xfrm>
          <a:prstGeom prst="rect">
            <a:avLst/>
          </a:prstGeom>
          <a:noFill/>
        </p:spPr>
        <p:txBody>
          <a:bodyPr wrap="none" rtlCol="0">
            <a:spAutoFit/>
          </a:bodyPr>
          <a:lstStyle/>
          <a:p>
            <a:pPr algn="r"/>
            <a:r>
              <a:rPr lang="en-US" sz="1200" b="1" dirty="0" smtClean="0">
                <a:latin typeface="Helvetica Neue"/>
                <a:cs typeface="Helvetica Neue"/>
              </a:rPr>
              <a:t>Jul</a:t>
            </a:r>
          </a:p>
        </p:txBody>
      </p:sp>
      <p:sp>
        <p:nvSpPr>
          <p:cNvPr id="23" name="TextBox 22"/>
          <p:cNvSpPr txBox="1"/>
          <p:nvPr/>
        </p:nvSpPr>
        <p:spPr>
          <a:xfrm>
            <a:off x="4014024" y="5281401"/>
            <a:ext cx="475357" cy="276999"/>
          </a:xfrm>
          <a:prstGeom prst="rect">
            <a:avLst/>
          </a:prstGeom>
          <a:noFill/>
        </p:spPr>
        <p:txBody>
          <a:bodyPr wrap="none" rtlCol="0">
            <a:spAutoFit/>
          </a:bodyPr>
          <a:lstStyle/>
          <a:p>
            <a:pPr algn="r"/>
            <a:r>
              <a:rPr lang="en-US" sz="1200" b="1" dirty="0" smtClean="0">
                <a:latin typeface="Helvetica Neue"/>
                <a:cs typeface="Helvetica Neue"/>
              </a:rPr>
              <a:t>Aug</a:t>
            </a:r>
          </a:p>
        </p:txBody>
      </p:sp>
      <p:sp>
        <p:nvSpPr>
          <p:cNvPr id="24" name="TextBox 23"/>
          <p:cNvSpPr txBox="1"/>
          <p:nvPr/>
        </p:nvSpPr>
        <p:spPr>
          <a:xfrm>
            <a:off x="6176235" y="5281401"/>
            <a:ext cx="466892" cy="276999"/>
          </a:xfrm>
          <a:prstGeom prst="rect">
            <a:avLst/>
          </a:prstGeom>
          <a:noFill/>
        </p:spPr>
        <p:txBody>
          <a:bodyPr wrap="none" rtlCol="0">
            <a:spAutoFit/>
          </a:bodyPr>
          <a:lstStyle/>
          <a:p>
            <a:pPr algn="r"/>
            <a:r>
              <a:rPr lang="en-US" sz="1200" b="1" dirty="0" smtClean="0">
                <a:latin typeface="Helvetica Neue"/>
                <a:cs typeface="Helvetica Neue"/>
              </a:rPr>
              <a:t>Sep</a:t>
            </a:r>
          </a:p>
        </p:txBody>
      </p:sp>
      <p:sp>
        <p:nvSpPr>
          <p:cNvPr id="25" name="TextBox 24"/>
          <p:cNvSpPr txBox="1"/>
          <p:nvPr/>
        </p:nvSpPr>
        <p:spPr>
          <a:xfrm>
            <a:off x="1877340" y="6955647"/>
            <a:ext cx="453970" cy="276999"/>
          </a:xfrm>
          <a:prstGeom prst="rect">
            <a:avLst/>
          </a:prstGeom>
          <a:noFill/>
        </p:spPr>
        <p:txBody>
          <a:bodyPr wrap="none" rtlCol="0">
            <a:spAutoFit/>
          </a:bodyPr>
          <a:lstStyle/>
          <a:p>
            <a:pPr algn="r"/>
            <a:r>
              <a:rPr lang="en-US" sz="1200" b="1" dirty="0" smtClean="0">
                <a:latin typeface="Helvetica Neue"/>
                <a:cs typeface="Helvetica Neue"/>
              </a:rPr>
              <a:t>Oct</a:t>
            </a:r>
          </a:p>
        </p:txBody>
      </p:sp>
      <p:sp>
        <p:nvSpPr>
          <p:cNvPr id="26" name="TextBox 25"/>
          <p:cNvSpPr txBox="1"/>
          <p:nvPr/>
        </p:nvSpPr>
        <p:spPr>
          <a:xfrm>
            <a:off x="4006759" y="6955647"/>
            <a:ext cx="479618" cy="276999"/>
          </a:xfrm>
          <a:prstGeom prst="rect">
            <a:avLst/>
          </a:prstGeom>
          <a:noFill/>
        </p:spPr>
        <p:txBody>
          <a:bodyPr wrap="none" rtlCol="0">
            <a:spAutoFit/>
          </a:bodyPr>
          <a:lstStyle/>
          <a:p>
            <a:pPr algn="r"/>
            <a:r>
              <a:rPr lang="en-US" sz="1200" b="1" dirty="0" smtClean="0">
                <a:latin typeface="Helvetica Neue"/>
                <a:cs typeface="Helvetica Neue"/>
              </a:rPr>
              <a:t>Nov</a:t>
            </a:r>
          </a:p>
        </p:txBody>
      </p:sp>
      <p:sp>
        <p:nvSpPr>
          <p:cNvPr id="27" name="TextBox 26"/>
          <p:cNvSpPr txBox="1"/>
          <p:nvPr/>
        </p:nvSpPr>
        <p:spPr>
          <a:xfrm>
            <a:off x="6160506" y="6955647"/>
            <a:ext cx="479618" cy="276999"/>
          </a:xfrm>
          <a:prstGeom prst="rect">
            <a:avLst/>
          </a:prstGeom>
          <a:noFill/>
        </p:spPr>
        <p:txBody>
          <a:bodyPr wrap="none" rtlCol="0">
            <a:spAutoFit/>
          </a:bodyPr>
          <a:lstStyle/>
          <a:p>
            <a:pPr algn="r"/>
            <a:r>
              <a:rPr lang="en-US" sz="1200" b="1" dirty="0" smtClean="0">
                <a:latin typeface="Helvetica Neue"/>
                <a:cs typeface="Helvetica Neue"/>
              </a:rPr>
              <a:t>Dec</a:t>
            </a:r>
          </a:p>
        </p:txBody>
      </p:sp>
      <p:sp>
        <p:nvSpPr>
          <p:cNvPr id="29" name="TextBox 28"/>
          <p:cNvSpPr txBox="1"/>
          <p:nvPr/>
        </p:nvSpPr>
        <p:spPr>
          <a:xfrm>
            <a:off x="209602" y="7694715"/>
            <a:ext cx="6430521" cy="276999"/>
          </a:xfrm>
          <a:prstGeom prst="rect">
            <a:avLst/>
          </a:prstGeom>
          <a:noFill/>
        </p:spPr>
        <p:txBody>
          <a:bodyPr wrap="square" rtlCol="0">
            <a:spAutoFit/>
          </a:bodyPr>
          <a:lstStyle/>
          <a:p>
            <a:pPr algn="ctr"/>
            <a:r>
              <a:rPr lang="en-US" sz="1200" b="1" dirty="0" smtClean="0">
                <a:latin typeface="Helvetica Neue"/>
                <a:cs typeface="Helvetica Neue"/>
              </a:rPr>
              <a:t>Bottom Currents (</a:t>
            </a:r>
            <a:r>
              <a:rPr lang="en-US" sz="1200" b="1" dirty="0">
                <a:latin typeface="Helvetica Neue"/>
                <a:cs typeface="Helvetica Neue"/>
              </a:rPr>
              <a:t>c</a:t>
            </a:r>
            <a:r>
              <a:rPr lang="en-US" sz="1200" b="1" dirty="0" smtClean="0">
                <a:latin typeface="Helvetica Neue"/>
                <a:cs typeface="Helvetica Neue"/>
              </a:rPr>
              <a:t>m/s)</a:t>
            </a:r>
          </a:p>
        </p:txBody>
      </p:sp>
      <p:sp>
        <p:nvSpPr>
          <p:cNvPr id="30" name="TextBox 29"/>
          <p:cNvSpPr txBox="1"/>
          <p:nvPr/>
        </p:nvSpPr>
        <p:spPr>
          <a:xfrm>
            <a:off x="26737" y="7535006"/>
            <a:ext cx="362920" cy="246221"/>
          </a:xfrm>
          <a:prstGeom prst="rect">
            <a:avLst/>
          </a:prstGeom>
          <a:noFill/>
        </p:spPr>
        <p:txBody>
          <a:bodyPr wrap="none" rtlCol="0">
            <a:spAutoFit/>
          </a:bodyPr>
          <a:lstStyle/>
          <a:p>
            <a:pPr algn="ctr"/>
            <a:r>
              <a:rPr lang="en-US" sz="1000" b="1" dirty="0" smtClean="0">
                <a:latin typeface="Helvetica Neue"/>
                <a:cs typeface="Helvetica Neue"/>
              </a:rPr>
              <a:t>0.5</a:t>
            </a:r>
          </a:p>
        </p:txBody>
      </p:sp>
      <p:sp>
        <p:nvSpPr>
          <p:cNvPr id="31" name="TextBox 30"/>
          <p:cNvSpPr txBox="1"/>
          <p:nvPr/>
        </p:nvSpPr>
        <p:spPr>
          <a:xfrm>
            <a:off x="1313984" y="7535006"/>
            <a:ext cx="362920" cy="246221"/>
          </a:xfrm>
          <a:prstGeom prst="rect">
            <a:avLst/>
          </a:prstGeom>
          <a:noFill/>
        </p:spPr>
        <p:txBody>
          <a:bodyPr wrap="none" rtlCol="0">
            <a:spAutoFit/>
          </a:bodyPr>
          <a:lstStyle/>
          <a:p>
            <a:pPr algn="ctr"/>
            <a:r>
              <a:rPr lang="en-US" sz="1000" b="1" dirty="0" smtClean="0">
                <a:latin typeface="Helvetica Neue"/>
                <a:cs typeface="Helvetica Neue"/>
              </a:rPr>
              <a:t>2.5</a:t>
            </a:r>
          </a:p>
        </p:txBody>
      </p:sp>
      <p:sp>
        <p:nvSpPr>
          <p:cNvPr id="34" name="TextBox 33"/>
          <p:cNvSpPr txBox="1"/>
          <p:nvPr/>
        </p:nvSpPr>
        <p:spPr>
          <a:xfrm>
            <a:off x="2974599" y="7527129"/>
            <a:ext cx="255967" cy="246221"/>
          </a:xfrm>
          <a:prstGeom prst="rect">
            <a:avLst/>
          </a:prstGeom>
          <a:noFill/>
        </p:spPr>
        <p:txBody>
          <a:bodyPr wrap="none" rtlCol="0">
            <a:spAutoFit/>
          </a:bodyPr>
          <a:lstStyle/>
          <a:p>
            <a:pPr algn="ctr"/>
            <a:r>
              <a:rPr lang="en-US" sz="1000" b="1" dirty="0" smtClean="0">
                <a:latin typeface="Helvetica Neue"/>
                <a:cs typeface="Helvetica Neue"/>
              </a:rPr>
              <a:t>5</a:t>
            </a:r>
          </a:p>
        </p:txBody>
      </p:sp>
      <p:sp>
        <p:nvSpPr>
          <p:cNvPr id="35" name="TextBox 34"/>
          <p:cNvSpPr txBox="1"/>
          <p:nvPr/>
        </p:nvSpPr>
        <p:spPr>
          <a:xfrm>
            <a:off x="4528780" y="7527129"/>
            <a:ext cx="362920" cy="246221"/>
          </a:xfrm>
          <a:prstGeom prst="rect">
            <a:avLst/>
          </a:prstGeom>
          <a:noFill/>
        </p:spPr>
        <p:txBody>
          <a:bodyPr wrap="none" rtlCol="0">
            <a:spAutoFit/>
          </a:bodyPr>
          <a:lstStyle/>
          <a:p>
            <a:pPr algn="ctr"/>
            <a:r>
              <a:rPr lang="en-US" sz="1000" b="1" dirty="0" smtClean="0">
                <a:latin typeface="Helvetica Neue"/>
                <a:cs typeface="Helvetica Neue"/>
              </a:rPr>
              <a:t>7.5</a:t>
            </a:r>
          </a:p>
        </p:txBody>
      </p:sp>
      <p:sp>
        <p:nvSpPr>
          <p:cNvPr id="38" name="TextBox 37"/>
          <p:cNvSpPr txBox="1"/>
          <p:nvPr/>
        </p:nvSpPr>
        <p:spPr>
          <a:xfrm>
            <a:off x="6159408" y="7541029"/>
            <a:ext cx="327269" cy="246221"/>
          </a:xfrm>
          <a:prstGeom prst="rect">
            <a:avLst/>
          </a:prstGeom>
          <a:noFill/>
        </p:spPr>
        <p:txBody>
          <a:bodyPr wrap="none" rtlCol="0">
            <a:spAutoFit/>
          </a:bodyPr>
          <a:lstStyle/>
          <a:p>
            <a:pPr algn="ctr"/>
            <a:r>
              <a:rPr lang="en-US" sz="1000" b="1" dirty="0" smtClean="0">
                <a:latin typeface="Helvetica Neue"/>
                <a:cs typeface="Helvetica Neue"/>
              </a:rPr>
              <a:t>10</a:t>
            </a:r>
          </a:p>
        </p:txBody>
      </p:sp>
      <p:sp>
        <p:nvSpPr>
          <p:cNvPr id="33" name="TextBox 32"/>
          <p:cNvSpPr txBox="1"/>
          <p:nvPr/>
        </p:nvSpPr>
        <p:spPr>
          <a:xfrm>
            <a:off x="209602" y="7962091"/>
            <a:ext cx="6251448" cy="400110"/>
          </a:xfrm>
          <a:prstGeom prst="rect">
            <a:avLst/>
          </a:prstGeom>
          <a:noFill/>
        </p:spPr>
        <p:txBody>
          <a:bodyPr wrap="square" rtlCol="0">
            <a:spAutoFit/>
          </a:bodyPr>
          <a:lstStyle/>
          <a:p>
            <a:pPr algn="just"/>
            <a:r>
              <a:rPr lang="en-US" sz="1000" b="1" dirty="0" smtClean="0">
                <a:latin typeface="Helvetica Neue"/>
                <a:cs typeface="Helvetica Neue"/>
              </a:rPr>
              <a:t>Figure 8</a:t>
            </a:r>
            <a:r>
              <a:rPr lang="en-US" sz="1000" dirty="0" smtClean="0">
                <a:latin typeface="Helvetica Neue"/>
                <a:cs typeface="Helvetica Neue"/>
              </a:rPr>
              <a:t>: Monthly </a:t>
            </a:r>
            <a:r>
              <a:rPr lang="en-US" sz="1000" dirty="0">
                <a:latin typeface="Helvetica Neue"/>
                <a:cs typeface="Helvetica Neue"/>
              </a:rPr>
              <a:t>mean </a:t>
            </a:r>
            <a:r>
              <a:rPr lang="en-US" sz="1000" dirty="0" smtClean="0">
                <a:latin typeface="Helvetica Neue"/>
                <a:cs typeface="Helvetica Neue"/>
              </a:rPr>
              <a:t>bottom velocities </a:t>
            </a:r>
            <a:r>
              <a:rPr lang="en-US" sz="1000" dirty="0">
                <a:latin typeface="Helvetica Neue"/>
                <a:cs typeface="Helvetica Neue"/>
              </a:rPr>
              <a:t>(arrows) and current speeds (color shading) within the Gulf of Mexico shelf domain. Currents less than 0.5 cm/s have not been shaded.</a:t>
            </a:r>
            <a:endParaRPr lang="en-US" sz="1000" dirty="0">
              <a:latin typeface="Helvetica Neue"/>
              <a:cs typeface="Helvetica Neue"/>
            </a:endParaRPr>
          </a:p>
        </p:txBody>
      </p:sp>
    </p:spTree>
    <p:extLst>
      <p:ext uri="{BB962C8B-B14F-4D97-AF65-F5344CB8AC3E}">
        <p14:creationId xmlns:p14="http://schemas.microsoft.com/office/powerpoint/2010/main" val="11513438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month_12.png"/>
          <p:cNvPicPr>
            <a:picLocks noChangeAspect="1"/>
          </p:cNvPicPr>
          <p:nvPr/>
        </p:nvPicPr>
        <p:blipFill rotWithShape="1">
          <a:blip r:embed="rId2">
            <a:extLst>
              <a:ext uri="{28A0092B-C50C-407E-A947-70E740481C1C}">
                <a14:useLocalDpi xmlns:a14="http://schemas.microsoft.com/office/drawing/2010/main" val="0"/>
              </a:ext>
            </a:extLst>
          </a:blip>
          <a:srcRect l="5555" b="12295"/>
          <a:stretch/>
        </p:blipFill>
        <p:spPr>
          <a:xfrm>
            <a:off x="4521976" y="5574302"/>
            <a:ext cx="2159000" cy="1724911"/>
          </a:xfrm>
          <a:prstGeom prst="rect">
            <a:avLst/>
          </a:prstGeom>
        </p:spPr>
      </p:pic>
      <p:pic>
        <p:nvPicPr>
          <p:cNvPr id="47" name="Picture 46" descr="month_11.png"/>
          <p:cNvPicPr>
            <a:picLocks noChangeAspect="1"/>
          </p:cNvPicPr>
          <p:nvPr/>
        </p:nvPicPr>
        <p:blipFill rotWithShape="1">
          <a:blip r:embed="rId3">
            <a:extLst>
              <a:ext uri="{28A0092B-C50C-407E-A947-70E740481C1C}">
                <a14:useLocalDpi xmlns:a14="http://schemas.microsoft.com/office/drawing/2010/main" val="0"/>
              </a:ext>
            </a:extLst>
          </a:blip>
          <a:srcRect l="5555" b="12295"/>
          <a:stretch/>
        </p:blipFill>
        <p:spPr>
          <a:xfrm>
            <a:off x="2362975" y="5574302"/>
            <a:ext cx="2159000" cy="1724911"/>
          </a:xfrm>
          <a:prstGeom prst="rect">
            <a:avLst/>
          </a:prstGeom>
        </p:spPr>
      </p:pic>
      <p:pic>
        <p:nvPicPr>
          <p:cNvPr id="46" name="Picture 45" descr="month_10.png"/>
          <p:cNvPicPr>
            <a:picLocks noChangeAspect="1"/>
          </p:cNvPicPr>
          <p:nvPr/>
        </p:nvPicPr>
        <p:blipFill rotWithShape="1">
          <a:blip r:embed="rId4">
            <a:extLst>
              <a:ext uri="{28A0092B-C50C-407E-A947-70E740481C1C}">
                <a14:useLocalDpi xmlns:a14="http://schemas.microsoft.com/office/drawing/2010/main" val="0"/>
              </a:ext>
            </a:extLst>
          </a:blip>
          <a:srcRect b="12231"/>
          <a:stretch/>
        </p:blipFill>
        <p:spPr>
          <a:xfrm>
            <a:off x="76975" y="5573038"/>
            <a:ext cx="2286000" cy="1726175"/>
          </a:xfrm>
          <a:prstGeom prst="rect">
            <a:avLst/>
          </a:prstGeom>
        </p:spPr>
      </p:pic>
      <p:pic>
        <p:nvPicPr>
          <p:cNvPr id="45" name="Picture 44" descr="month_9.png"/>
          <p:cNvPicPr>
            <a:picLocks noChangeAspect="1"/>
          </p:cNvPicPr>
          <p:nvPr/>
        </p:nvPicPr>
        <p:blipFill rotWithShape="1">
          <a:blip r:embed="rId5">
            <a:extLst>
              <a:ext uri="{28A0092B-C50C-407E-A947-70E740481C1C}">
                <a14:useLocalDpi xmlns:a14="http://schemas.microsoft.com/office/drawing/2010/main" val="0"/>
              </a:ext>
            </a:extLst>
          </a:blip>
          <a:srcRect l="5555" b="14581"/>
          <a:stretch/>
        </p:blipFill>
        <p:spPr>
          <a:xfrm>
            <a:off x="4521976" y="3893091"/>
            <a:ext cx="2159000" cy="1679948"/>
          </a:xfrm>
          <a:prstGeom prst="rect">
            <a:avLst/>
          </a:prstGeom>
        </p:spPr>
      </p:pic>
      <p:pic>
        <p:nvPicPr>
          <p:cNvPr id="44" name="Picture 43" descr="month_8.png"/>
          <p:cNvPicPr>
            <a:picLocks noChangeAspect="1"/>
          </p:cNvPicPr>
          <p:nvPr/>
        </p:nvPicPr>
        <p:blipFill rotWithShape="1">
          <a:blip r:embed="rId6">
            <a:extLst>
              <a:ext uri="{28A0092B-C50C-407E-A947-70E740481C1C}">
                <a14:useLocalDpi xmlns:a14="http://schemas.microsoft.com/office/drawing/2010/main" val="0"/>
              </a:ext>
            </a:extLst>
          </a:blip>
          <a:srcRect l="5555" b="14581"/>
          <a:stretch/>
        </p:blipFill>
        <p:spPr>
          <a:xfrm>
            <a:off x="2362975" y="3893091"/>
            <a:ext cx="2159000" cy="1679948"/>
          </a:xfrm>
          <a:prstGeom prst="rect">
            <a:avLst/>
          </a:prstGeom>
        </p:spPr>
      </p:pic>
      <p:pic>
        <p:nvPicPr>
          <p:cNvPr id="43" name="Picture 42" descr="month_7.png"/>
          <p:cNvPicPr>
            <a:picLocks noChangeAspect="1"/>
          </p:cNvPicPr>
          <p:nvPr/>
        </p:nvPicPr>
        <p:blipFill rotWithShape="1">
          <a:blip r:embed="rId7">
            <a:extLst>
              <a:ext uri="{28A0092B-C50C-407E-A947-70E740481C1C}">
                <a14:useLocalDpi xmlns:a14="http://schemas.microsoft.com/office/drawing/2010/main" val="0"/>
              </a:ext>
            </a:extLst>
          </a:blip>
          <a:srcRect b="14581"/>
          <a:stretch/>
        </p:blipFill>
        <p:spPr>
          <a:xfrm>
            <a:off x="76975" y="3893091"/>
            <a:ext cx="2286000" cy="1679948"/>
          </a:xfrm>
          <a:prstGeom prst="rect">
            <a:avLst/>
          </a:prstGeom>
        </p:spPr>
      </p:pic>
      <p:pic>
        <p:nvPicPr>
          <p:cNvPr id="42" name="Picture 41" descr="month_6.png"/>
          <p:cNvPicPr>
            <a:picLocks noChangeAspect="1"/>
          </p:cNvPicPr>
          <p:nvPr/>
        </p:nvPicPr>
        <p:blipFill rotWithShape="1">
          <a:blip r:embed="rId8">
            <a:extLst>
              <a:ext uri="{28A0092B-C50C-407E-A947-70E740481C1C}">
                <a14:useLocalDpi xmlns:a14="http://schemas.microsoft.com/office/drawing/2010/main" val="0"/>
              </a:ext>
            </a:extLst>
          </a:blip>
          <a:srcRect l="5555" b="14349"/>
          <a:stretch/>
        </p:blipFill>
        <p:spPr>
          <a:xfrm>
            <a:off x="4521976" y="2208567"/>
            <a:ext cx="2159000" cy="1684524"/>
          </a:xfrm>
          <a:prstGeom prst="rect">
            <a:avLst/>
          </a:prstGeom>
        </p:spPr>
      </p:pic>
      <p:pic>
        <p:nvPicPr>
          <p:cNvPr id="41" name="Picture 40" descr="month_5.png"/>
          <p:cNvPicPr>
            <a:picLocks noChangeAspect="1"/>
          </p:cNvPicPr>
          <p:nvPr/>
        </p:nvPicPr>
        <p:blipFill rotWithShape="1">
          <a:blip r:embed="rId9">
            <a:extLst>
              <a:ext uri="{28A0092B-C50C-407E-A947-70E740481C1C}">
                <a14:useLocalDpi xmlns:a14="http://schemas.microsoft.com/office/drawing/2010/main" val="0"/>
              </a:ext>
            </a:extLst>
          </a:blip>
          <a:srcRect l="5555" b="14511"/>
          <a:stretch/>
        </p:blipFill>
        <p:spPr>
          <a:xfrm>
            <a:off x="2362975" y="2208567"/>
            <a:ext cx="2159000" cy="1681349"/>
          </a:xfrm>
          <a:prstGeom prst="rect">
            <a:avLst/>
          </a:prstGeom>
        </p:spPr>
      </p:pic>
      <p:pic>
        <p:nvPicPr>
          <p:cNvPr id="40" name="Picture 39" descr="month_4.png"/>
          <p:cNvPicPr>
            <a:picLocks noChangeAspect="1"/>
          </p:cNvPicPr>
          <p:nvPr/>
        </p:nvPicPr>
        <p:blipFill rotWithShape="1">
          <a:blip r:embed="rId10">
            <a:extLst>
              <a:ext uri="{28A0092B-C50C-407E-A947-70E740481C1C}">
                <a14:useLocalDpi xmlns:a14="http://schemas.microsoft.com/office/drawing/2010/main" val="0"/>
              </a:ext>
            </a:extLst>
          </a:blip>
          <a:srcRect b="14511"/>
          <a:stretch/>
        </p:blipFill>
        <p:spPr>
          <a:xfrm>
            <a:off x="76975" y="2208567"/>
            <a:ext cx="2286000" cy="1681349"/>
          </a:xfrm>
          <a:prstGeom prst="rect">
            <a:avLst/>
          </a:prstGeom>
        </p:spPr>
      </p:pic>
      <p:pic>
        <p:nvPicPr>
          <p:cNvPr id="39" name="Picture 38" descr="month_3.png"/>
          <p:cNvPicPr>
            <a:picLocks noChangeAspect="1"/>
          </p:cNvPicPr>
          <p:nvPr/>
        </p:nvPicPr>
        <p:blipFill rotWithShape="1">
          <a:blip r:embed="rId11">
            <a:extLst>
              <a:ext uri="{28A0092B-C50C-407E-A947-70E740481C1C}">
                <a14:useLocalDpi xmlns:a14="http://schemas.microsoft.com/office/drawing/2010/main" val="0"/>
              </a:ext>
            </a:extLst>
          </a:blip>
          <a:srcRect l="5555" b="14439"/>
          <a:stretch/>
        </p:blipFill>
        <p:spPr>
          <a:xfrm>
            <a:off x="4521976" y="532166"/>
            <a:ext cx="2159000" cy="1682751"/>
          </a:xfrm>
          <a:prstGeom prst="rect">
            <a:avLst/>
          </a:prstGeom>
        </p:spPr>
      </p:pic>
      <p:pic>
        <p:nvPicPr>
          <p:cNvPr id="4" name="Picture 3" descr="month_2.png"/>
          <p:cNvPicPr>
            <a:picLocks noChangeAspect="1"/>
          </p:cNvPicPr>
          <p:nvPr/>
        </p:nvPicPr>
        <p:blipFill rotWithShape="1">
          <a:blip r:embed="rId12">
            <a:extLst>
              <a:ext uri="{28A0092B-C50C-407E-A947-70E740481C1C}">
                <a14:useLocalDpi xmlns:a14="http://schemas.microsoft.com/office/drawing/2010/main" val="0"/>
              </a:ext>
            </a:extLst>
          </a:blip>
          <a:srcRect l="5833" b="14439"/>
          <a:stretch/>
        </p:blipFill>
        <p:spPr>
          <a:xfrm>
            <a:off x="2369325" y="532166"/>
            <a:ext cx="2152650" cy="1682751"/>
          </a:xfrm>
          <a:prstGeom prst="rect">
            <a:avLst/>
          </a:prstGeom>
        </p:spPr>
      </p:pic>
      <p:pic>
        <p:nvPicPr>
          <p:cNvPr id="3" name="Picture 2" descr="month_1.png"/>
          <p:cNvPicPr>
            <a:picLocks noChangeAspect="1"/>
          </p:cNvPicPr>
          <p:nvPr/>
        </p:nvPicPr>
        <p:blipFill rotWithShape="1">
          <a:blip r:embed="rId13">
            <a:extLst>
              <a:ext uri="{28A0092B-C50C-407E-A947-70E740481C1C}">
                <a14:useLocalDpi xmlns:a14="http://schemas.microsoft.com/office/drawing/2010/main" val="0"/>
              </a:ext>
            </a:extLst>
          </a:blip>
          <a:srcRect b="14439"/>
          <a:stretch/>
        </p:blipFill>
        <p:spPr>
          <a:xfrm>
            <a:off x="76975" y="532166"/>
            <a:ext cx="2286000" cy="1682751"/>
          </a:xfrm>
          <a:prstGeom prst="rect">
            <a:avLst/>
          </a:prstGeom>
        </p:spPr>
      </p:pic>
      <p:sp>
        <p:nvSpPr>
          <p:cNvPr id="16" name="TextBox 15"/>
          <p:cNvSpPr txBox="1"/>
          <p:nvPr/>
        </p:nvSpPr>
        <p:spPr>
          <a:xfrm>
            <a:off x="1883348" y="1922893"/>
            <a:ext cx="453970" cy="276999"/>
          </a:xfrm>
          <a:prstGeom prst="rect">
            <a:avLst/>
          </a:prstGeom>
          <a:noFill/>
        </p:spPr>
        <p:txBody>
          <a:bodyPr wrap="none" rtlCol="0">
            <a:spAutoFit/>
          </a:bodyPr>
          <a:lstStyle/>
          <a:p>
            <a:pPr algn="r"/>
            <a:r>
              <a:rPr lang="en-US" sz="1200" b="1" dirty="0" smtClean="0">
                <a:latin typeface="Helvetica Neue"/>
                <a:cs typeface="Helvetica Neue"/>
              </a:rPr>
              <a:t>Jan</a:t>
            </a:r>
          </a:p>
        </p:txBody>
      </p:sp>
      <p:sp>
        <p:nvSpPr>
          <p:cNvPr id="17" name="TextBox 16"/>
          <p:cNvSpPr txBox="1"/>
          <p:nvPr/>
        </p:nvSpPr>
        <p:spPr>
          <a:xfrm>
            <a:off x="4034110" y="1922893"/>
            <a:ext cx="458275" cy="276999"/>
          </a:xfrm>
          <a:prstGeom prst="rect">
            <a:avLst/>
          </a:prstGeom>
          <a:noFill/>
        </p:spPr>
        <p:txBody>
          <a:bodyPr wrap="none" rtlCol="0">
            <a:spAutoFit/>
          </a:bodyPr>
          <a:lstStyle/>
          <a:p>
            <a:pPr algn="r"/>
            <a:r>
              <a:rPr lang="en-US" sz="1200" b="1" dirty="0" smtClean="0">
                <a:latin typeface="Helvetica Neue"/>
                <a:cs typeface="Helvetica Neue"/>
              </a:rPr>
              <a:t>Feb</a:t>
            </a:r>
          </a:p>
        </p:txBody>
      </p:sp>
      <p:sp>
        <p:nvSpPr>
          <p:cNvPr id="18" name="TextBox 17"/>
          <p:cNvSpPr txBox="1"/>
          <p:nvPr/>
        </p:nvSpPr>
        <p:spPr>
          <a:xfrm>
            <a:off x="6166513" y="1922893"/>
            <a:ext cx="479618" cy="276999"/>
          </a:xfrm>
          <a:prstGeom prst="rect">
            <a:avLst/>
          </a:prstGeom>
          <a:noFill/>
        </p:spPr>
        <p:txBody>
          <a:bodyPr wrap="none" rtlCol="0">
            <a:spAutoFit/>
          </a:bodyPr>
          <a:lstStyle/>
          <a:p>
            <a:pPr algn="r"/>
            <a:r>
              <a:rPr lang="en-US" sz="1200" b="1" dirty="0" smtClean="0">
                <a:latin typeface="Helvetica Neue"/>
                <a:cs typeface="Helvetica Neue"/>
              </a:rPr>
              <a:t>Mar</a:t>
            </a:r>
          </a:p>
        </p:txBody>
      </p:sp>
      <p:sp>
        <p:nvSpPr>
          <p:cNvPr id="19" name="TextBox 18"/>
          <p:cNvSpPr txBox="1"/>
          <p:nvPr/>
        </p:nvSpPr>
        <p:spPr>
          <a:xfrm>
            <a:off x="1880345" y="3597139"/>
            <a:ext cx="453970" cy="276999"/>
          </a:xfrm>
          <a:prstGeom prst="rect">
            <a:avLst/>
          </a:prstGeom>
          <a:noFill/>
        </p:spPr>
        <p:txBody>
          <a:bodyPr wrap="none" rtlCol="0">
            <a:spAutoFit/>
          </a:bodyPr>
          <a:lstStyle/>
          <a:p>
            <a:pPr algn="r"/>
            <a:r>
              <a:rPr lang="en-US" sz="1200" b="1" dirty="0" smtClean="0">
                <a:latin typeface="Helvetica Neue"/>
                <a:cs typeface="Helvetica Neue"/>
              </a:rPr>
              <a:t>Apr</a:t>
            </a:r>
          </a:p>
        </p:txBody>
      </p:sp>
      <p:sp>
        <p:nvSpPr>
          <p:cNvPr id="20" name="TextBox 19"/>
          <p:cNvSpPr txBox="1"/>
          <p:nvPr/>
        </p:nvSpPr>
        <p:spPr>
          <a:xfrm>
            <a:off x="3984114" y="3597139"/>
            <a:ext cx="505267" cy="276999"/>
          </a:xfrm>
          <a:prstGeom prst="rect">
            <a:avLst/>
          </a:prstGeom>
          <a:noFill/>
        </p:spPr>
        <p:txBody>
          <a:bodyPr wrap="none" rtlCol="0">
            <a:spAutoFit/>
          </a:bodyPr>
          <a:lstStyle/>
          <a:p>
            <a:pPr algn="r"/>
            <a:r>
              <a:rPr lang="en-US" sz="1200" b="1" dirty="0" smtClean="0">
                <a:latin typeface="Helvetica Neue"/>
                <a:cs typeface="Helvetica Neue"/>
              </a:rPr>
              <a:t>May</a:t>
            </a:r>
          </a:p>
        </p:txBody>
      </p:sp>
      <p:sp>
        <p:nvSpPr>
          <p:cNvPr id="21" name="TextBox 20"/>
          <p:cNvSpPr txBox="1"/>
          <p:nvPr/>
        </p:nvSpPr>
        <p:spPr>
          <a:xfrm>
            <a:off x="6189158" y="3597139"/>
            <a:ext cx="453970" cy="276999"/>
          </a:xfrm>
          <a:prstGeom prst="rect">
            <a:avLst/>
          </a:prstGeom>
          <a:noFill/>
        </p:spPr>
        <p:txBody>
          <a:bodyPr wrap="none" rtlCol="0">
            <a:spAutoFit/>
          </a:bodyPr>
          <a:lstStyle/>
          <a:p>
            <a:pPr algn="r"/>
            <a:r>
              <a:rPr lang="en-US" sz="1200" b="1" dirty="0" smtClean="0">
                <a:latin typeface="Helvetica Neue"/>
                <a:cs typeface="Helvetica Neue"/>
              </a:rPr>
              <a:t>Jun</a:t>
            </a:r>
          </a:p>
        </p:txBody>
      </p:sp>
      <p:sp>
        <p:nvSpPr>
          <p:cNvPr id="22" name="TextBox 21"/>
          <p:cNvSpPr txBox="1"/>
          <p:nvPr/>
        </p:nvSpPr>
        <p:spPr>
          <a:xfrm>
            <a:off x="1931641" y="5281401"/>
            <a:ext cx="402674" cy="276999"/>
          </a:xfrm>
          <a:prstGeom prst="rect">
            <a:avLst/>
          </a:prstGeom>
          <a:noFill/>
        </p:spPr>
        <p:txBody>
          <a:bodyPr wrap="none" rtlCol="0">
            <a:spAutoFit/>
          </a:bodyPr>
          <a:lstStyle/>
          <a:p>
            <a:pPr algn="r"/>
            <a:r>
              <a:rPr lang="en-US" sz="1200" b="1" dirty="0" smtClean="0">
                <a:latin typeface="Helvetica Neue"/>
                <a:cs typeface="Helvetica Neue"/>
              </a:rPr>
              <a:t>Jul</a:t>
            </a:r>
          </a:p>
        </p:txBody>
      </p:sp>
      <p:sp>
        <p:nvSpPr>
          <p:cNvPr id="23" name="TextBox 22"/>
          <p:cNvSpPr txBox="1"/>
          <p:nvPr/>
        </p:nvSpPr>
        <p:spPr>
          <a:xfrm>
            <a:off x="4014024" y="5281401"/>
            <a:ext cx="475357" cy="276999"/>
          </a:xfrm>
          <a:prstGeom prst="rect">
            <a:avLst/>
          </a:prstGeom>
          <a:noFill/>
        </p:spPr>
        <p:txBody>
          <a:bodyPr wrap="none" rtlCol="0">
            <a:spAutoFit/>
          </a:bodyPr>
          <a:lstStyle/>
          <a:p>
            <a:pPr algn="r"/>
            <a:r>
              <a:rPr lang="en-US" sz="1200" b="1" dirty="0" smtClean="0">
                <a:latin typeface="Helvetica Neue"/>
                <a:cs typeface="Helvetica Neue"/>
              </a:rPr>
              <a:t>Aug</a:t>
            </a:r>
          </a:p>
        </p:txBody>
      </p:sp>
      <p:sp>
        <p:nvSpPr>
          <p:cNvPr id="24" name="TextBox 23"/>
          <p:cNvSpPr txBox="1"/>
          <p:nvPr/>
        </p:nvSpPr>
        <p:spPr>
          <a:xfrm>
            <a:off x="6176235" y="5281401"/>
            <a:ext cx="466892" cy="276999"/>
          </a:xfrm>
          <a:prstGeom prst="rect">
            <a:avLst/>
          </a:prstGeom>
          <a:noFill/>
        </p:spPr>
        <p:txBody>
          <a:bodyPr wrap="none" rtlCol="0">
            <a:spAutoFit/>
          </a:bodyPr>
          <a:lstStyle/>
          <a:p>
            <a:pPr algn="r"/>
            <a:r>
              <a:rPr lang="en-US" sz="1200" b="1" dirty="0" smtClean="0">
                <a:latin typeface="Helvetica Neue"/>
                <a:cs typeface="Helvetica Neue"/>
              </a:rPr>
              <a:t>Sep</a:t>
            </a:r>
          </a:p>
        </p:txBody>
      </p:sp>
      <p:sp>
        <p:nvSpPr>
          <p:cNvPr id="25" name="TextBox 24"/>
          <p:cNvSpPr txBox="1"/>
          <p:nvPr/>
        </p:nvSpPr>
        <p:spPr>
          <a:xfrm>
            <a:off x="1877340" y="6955647"/>
            <a:ext cx="453970" cy="276999"/>
          </a:xfrm>
          <a:prstGeom prst="rect">
            <a:avLst/>
          </a:prstGeom>
          <a:noFill/>
        </p:spPr>
        <p:txBody>
          <a:bodyPr wrap="none" rtlCol="0">
            <a:spAutoFit/>
          </a:bodyPr>
          <a:lstStyle/>
          <a:p>
            <a:pPr algn="r"/>
            <a:r>
              <a:rPr lang="en-US" sz="1200" b="1" dirty="0" smtClean="0">
                <a:latin typeface="Helvetica Neue"/>
                <a:cs typeface="Helvetica Neue"/>
              </a:rPr>
              <a:t>Oct</a:t>
            </a:r>
          </a:p>
        </p:txBody>
      </p:sp>
      <p:sp>
        <p:nvSpPr>
          <p:cNvPr id="26" name="TextBox 25"/>
          <p:cNvSpPr txBox="1"/>
          <p:nvPr/>
        </p:nvSpPr>
        <p:spPr>
          <a:xfrm>
            <a:off x="4006759" y="6955647"/>
            <a:ext cx="479618" cy="276999"/>
          </a:xfrm>
          <a:prstGeom prst="rect">
            <a:avLst/>
          </a:prstGeom>
          <a:noFill/>
        </p:spPr>
        <p:txBody>
          <a:bodyPr wrap="none" rtlCol="0">
            <a:spAutoFit/>
          </a:bodyPr>
          <a:lstStyle/>
          <a:p>
            <a:pPr algn="r"/>
            <a:r>
              <a:rPr lang="en-US" sz="1200" b="1" dirty="0" smtClean="0">
                <a:latin typeface="Helvetica Neue"/>
                <a:cs typeface="Helvetica Neue"/>
              </a:rPr>
              <a:t>Nov</a:t>
            </a:r>
          </a:p>
        </p:txBody>
      </p:sp>
      <p:sp>
        <p:nvSpPr>
          <p:cNvPr id="27" name="TextBox 26"/>
          <p:cNvSpPr txBox="1"/>
          <p:nvPr/>
        </p:nvSpPr>
        <p:spPr>
          <a:xfrm>
            <a:off x="6160506" y="6955647"/>
            <a:ext cx="479618" cy="276999"/>
          </a:xfrm>
          <a:prstGeom prst="rect">
            <a:avLst/>
          </a:prstGeom>
          <a:noFill/>
        </p:spPr>
        <p:txBody>
          <a:bodyPr wrap="none" rtlCol="0">
            <a:spAutoFit/>
          </a:bodyPr>
          <a:lstStyle/>
          <a:p>
            <a:pPr algn="r"/>
            <a:r>
              <a:rPr lang="en-US" sz="1200" b="1" dirty="0" smtClean="0">
                <a:latin typeface="Helvetica Neue"/>
                <a:cs typeface="Helvetica Neue"/>
              </a:rPr>
              <a:t>Dec</a:t>
            </a:r>
          </a:p>
        </p:txBody>
      </p:sp>
      <p:pic>
        <p:nvPicPr>
          <p:cNvPr id="28" name="Picture 27" descr="test_0.png"/>
          <p:cNvPicPr>
            <a:picLocks noChangeAspect="1"/>
          </p:cNvPicPr>
          <p:nvPr/>
        </p:nvPicPr>
        <p:blipFill rotWithShape="1">
          <a:blip r:embed="rId14">
            <a:extLst>
              <a:ext uri="{28A0092B-C50C-407E-A947-70E740481C1C}">
                <a14:useLocalDpi xmlns:a14="http://schemas.microsoft.com/office/drawing/2010/main" val="0"/>
              </a:ext>
            </a:extLst>
          </a:blip>
          <a:srcRect l="86808" t="1085" r="8245" b="3363"/>
          <a:stretch/>
        </p:blipFill>
        <p:spPr>
          <a:xfrm rot="5400000">
            <a:off x="3258440" y="4204347"/>
            <a:ext cx="292823" cy="6482557"/>
          </a:xfrm>
          <a:prstGeom prst="rect">
            <a:avLst/>
          </a:prstGeom>
        </p:spPr>
      </p:pic>
      <p:sp>
        <p:nvSpPr>
          <p:cNvPr id="29" name="TextBox 28"/>
          <p:cNvSpPr txBox="1"/>
          <p:nvPr/>
        </p:nvSpPr>
        <p:spPr>
          <a:xfrm>
            <a:off x="209602" y="7694715"/>
            <a:ext cx="6430521" cy="276999"/>
          </a:xfrm>
          <a:prstGeom prst="rect">
            <a:avLst/>
          </a:prstGeom>
          <a:noFill/>
        </p:spPr>
        <p:txBody>
          <a:bodyPr wrap="square" rtlCol="0">
            <a:spAutoFit/>
          </a:bodyPr>
          <a:lstStyle/>
          <a:p>
            <a:pPr algn="ctr"/>
            <a:r>
              <a:rPr lang="en-US" sz="1200" b="1" dirty="0" smtClean="0">
                <a:latin typeface="Helvetica Neue"/>
                <a:cs typeface="Helvetica Neue"/>
              </a:rPr>
              <a:t>Depth-averaged Residence Time (years)</a:t>
            </a:r>
          </a:p>
        </p:txBody>
      </p:sp>
      <p:sp>
        <p:nvSpPr>
          <p:cNvPr id="30" name="TextBox 29"/>
          <p:cNvSpPr txBox="1"/>
          <p:nvPr/>
        </p:nvSpPr>
        <p:spPr>
          <a:xfrm>
            <a:off x="137364" y="7535006"/>
            <a:ext cx="255967" cy="246221"/>
          </a:xfrm>
          <a:prstGeom prst="rect">
            <a:avLst/>
          </a:prstGeom>
          <a:noFill/>
        </p:spPr>
        <p:txBody>
          <a:bodyPr wrap="none" rtlCol="0">
            <a:spAutoFit/>
          </a:bodyPr>
          <a:lstStyle/>
          <a:p>
            <a:pPr algn="ctr"/>
            <a:r>
              <a:rPr lang="en-US" sz="1000" b="1" dirty="0" smtClean="0">
                <a:latin typeface="Helvetica Neue"/>
                <a:cs typeface="Helvetica Neue"/>
              </a:rPr>
              <a:t>0</a:t>
            </a:r>
          </a:p>
        </p:txBody>
      </p:sp>
      <p:sp>
        <p:nvSpPr>
          <p:cNvPr id="31" name="TextBox 30"/>
          <p:cNvSpPr txBox="1"/>
          <p:nvPr/>
        </p:nvSpPr>
        <p:spPr>
          <a:xfrm>
            <a:off x="804563" y="7535006"/>
            <a:ext cx="362920" cy="246221"/>
          </a:xfrm>
          <a:prstGeom prst="rect">
            <a:avLst/>
          </a:prstGeom>
          <a:noFill/>
        </p:spPr>
        <p:txBody>
          <a:bodyPr wrap="none" rtlCol="0">
            <a:spAutoFit/>
          </a:bodyPr>
          <a:lstStyle/>
          <a:p>
            <a:pPr algn="ctr"/>
            <a:r>
              <a:rPr lang="en-US" sz="1000" b="1" dirty="0" smtClean="0">
                <a:latin typeface="Helvetica Neue"/>
                <a:cs typeface="Helvetica Neue"/>
              </a:rPr>
              <a:t>0.5</a:t>
            </a:r>
          </a:p>
        </p:txBody>
      </p:sp>
      <p:sp>
        <p:nvSpPr>
          <p:cNvPr id="32" name="TextBox 31"/>
          <p:cNvSpPr txBox="1"/>
          <p:nvPr/>
        </p:nvSpPr>
        <p:spPr>
          <a:xfrm>
            <a:off x="1620585" y="7548906"/>
            <a:ext cx="255967" cy="246221"/>
          </a:xfrm>
          <a:prstGeom prst="rect">
            <a:avLst/>
          </a:prstGeom>
          <a:noFill/>
        </p:spPr>
        <p:txBody>
          <a:bodyPr wrap="none" rtlCol="0">
            <a:spAutoFit/>
          </a:bodyPr>
          <a:lstStyle/>
          <a:p>
            <a:pPr algn="ctr"/>
            <a:r>
              <a:rPr lang="en-US" sz="1000" b="1" dirty="0" smtClean="0">
                <a:latin typeface="Helvetica Neue"/>
                <a:cs typeface="Helvetica Neue"/>
              </a:rPr>
              <a:t>1</a:t>
            </a:r>
          </a:p>
        </p:txBody>
      </p:sp>
      <p:sp>
        <p:nvSpPr>
          <p:cNvPr id="33" name="TextBox 32"/>
          <p:cNvSpPr txBox="1"/>
          <p:nvPr/>
        </p:nvSpPr>
        <p:spPr>
          <a:xfrm>
            <a:off x="2333408" y="7548906"/>
            <a:ext cx="362920" cy="246221"/>
          </a:xfrm>
          <a:prstGeom prst="rect">
            <a:avLst/>
          </a:prstGeom>
          <a:noFill/>
        </p:spPr>
        <p:txBody>
          <a:bodyPr wrap="none" rtlCol="0">
            <a:spAutoFit/>
          </a:bodyPr>
          <a:lstStyle/>
          <a:p>
            <a:pPr algn="ctr"/>
            <a:r>
              <a:rPr lang="en-US" sz="1000" b="1" dirty="0" smtClean="0">
                <a:latin typeface="Helvetica Neue"/>
                <a:cs typeface="Helvetica Neue"/>
              </a:rPr>
              <a:t>1.5</a:t>
            </a:r>
          </a:p>
        </p:txBody>
      </p:sp>
      <p:sp>
        <p:nvSpPr>
          <p:cNvPr id="34" name="TextBox 33"/>
          <p:cNvSpPr txBox="1"/>
          <p:nvPr/>
        </p:nvSpPr>
        <p:spPr>
          <a:xfrm>
            <a:off x="3149128" y="7527129"/>
            <a:ext cx="255967" cy="246221"/>
          </a:xfrm>
          <a:prstGeom prst="rect">
            <a:avLst/>
          </a:prstGeom>
          <a:noFill/>
        </p:spPr>
        <p:txBody>
          <a:bodyPr wrap="none" rtlCol="0">
            <a:spAutoFit/>
          </a:bodyPr>
          <a:lstStyle/>
          <a:p>
            <a:pPr algn="ctr"/>
            <a:r>
              <a:rPr lang="en-US" sz="1000" b="1" dirty="0" smtClean="0">
                <a:latin typeface="Helvetica Neue"/>
                <a:cs typeface="Helvetica Neue"/>
              </a:rPr>
              <a:t>2</a:t>
            </a:r>
          </a:p>
        </p:txBody>
      </p:sp>
      <p:sp>
        <p:nvSpPr>
          <p:cNvPr id="35" name="TextBox 34"/>
          <p:cNvSpPr txBox="1"/>
          <p:nvPr/>
        </p:nvSpPr>
        <p:spPr>
          <a:xfrm>
            <a:off x="3858149" y="7527129"/>
            <a:ext cx="362920" cy="246221"/>
          </a:xfrm>
          <a:prstGeom prst="rect">
            <a:avLst/>
          </a:prstGeom>
          <a:noFill/>
        </p:spPr>
        <p:txBody>
          <a:bodyPr wrap="none" rtlCol="0">
            <a:spAutoFit/>
          </a:bodyPr>
          <a:lstStyle/>
          <a:p>
            <a:pPr algn="ctr"/>
            <a:r>
              <a:rPr lang="en-US" sz="1000" b="1" dirty="0" smtClean="0">
                <a:latin typeface="Helvetica Neue"/>
                <a:cs typeface="Helvetica Neue"/>
              </a:rPr>
              <a:t>2.5</a:t>
            </a:r>
          </a:p>
        </p:txBody>
      </p:sp>
      <p:sp>
        <p:nvSpPr>
          <p:cNvPr id="36" name="TextBox 35"/>
          <p:cNvSpPr txBox="1"/>
          <p:nvPr/>
        </p:nvSpPr>
        <p:spPr>
          <a:xfrm>
            <a:off x="4674171" y="7541029"/>
            <a:ext cx="255967" cy="246221"/>
          </a:xfrm>
          <a:prstGeom prst="rect">
            <a:avLst/>
          </a:prstGeom>
          <a:noFill/>
        </p:spPr>
        <p:txBody>
          <a:bodyPr wrap="none" rtlCol="0">
            <a:spAutoFit/>
          </a:bodyPr>
          <a:lstStyle/>
          <a:p>
            <a:pPr algn="ctr"/>
            <a:r>
              <a:rPr lang="en-US" sz="1000" b="1" dirty="0" smtClean="0">
                <a:latin typeface="Helvetica Neue"/>
                <a:cs typeface="Helvetica Neue"/>
              </a:rPr>
              <a:t>3</a:t>
            </a:r>
          </a:p>
        </p:txBody>
      </p:sp>
      <p:sp>
        <p:nvSpPr>
          <p:cNvPr id="37" name="TextBox 36"/>
          <p:cNvSpPr txBox="1"/>
          <p:nvPr/>
        </p:nvSpPr>
        <p:spPr>
          <a:xfrm>
            <a:off x="5386994" y="7541029"/>
            <a:ext cx="362920" cy="246221"/>
          </a:xfrm>
          <a:prstGeom prst="rect">
            <a:avLst/>
          </a:prstGeom>
          <a:noFill/>
        </p:spPr>
        <p:txBody>
          <a:bodyPr wrap="none" rtlCol="0">
            <a:spAutoFit/>
          </a:bodyPr>
          <a:lstStyle/>
          <a:p>
            <a:pPr algn="ctr"/>
            <a:r>
              <a:rPr lang="en-US" sz="1000" b="1" dirty="0" smtClean="0">
                <a:latin typeface="Helvetica Neue"/>
                <a:cs typeface="Helvetica Neue"/>
              </a:rPr>
              <a:t>3.5</a:t>
            </a:r>
          </a:p>
        </p:txBody>
      </p:sp>
      <p:sp>
        <p:nvSpPr>
          <p:cNvPr id="38" name="TextBox 37"/>
          <p:cNvSpPr txBox="1"/>
          <p:nvPr/>
        </p:nvSpPr>
        <p:spPr>
          <a:xfrm>
            <a:off x="6207759" y="7541029"/>
            <a:ext cx="255967" cy="246221"/>
          </a:xfrm>
          <a:prstGeom prst="rect">
            <a:avLst/>
          </a:prstGeom>
          <a:noFill/>
        </p:spPr>
        <p:txBody>
          <a:bodyPr wrap="none" rtlCol="0">
            <a:spAutoFit/>
          </a:bodyPr>
          <a:lstStyle/>
          <a:p>
            <a:pPr algn="ctr"/>
            <a:r>
              <a:rPr lang="en-US" sz="1000" b="1" dirty="0" smtClean="0">
                <a:latin typeface="Helvetica Neue"/>
                <a:cs typeface="Helvetica Neue"/>
              </a:rPr>
              <a:t>4</a:t>
            </a:r>
          </a:p>
        </p:txBody>
      </p:sp>
      <p:sp>
        <p:nvSpPr>
          <p:cNvPr id="49" name="TextBox 48"/>
          <p:cNvSpPr txBox="1"/>
          <p:nvPr/>
        </p:nvSpPr>
        <p:spPr>
          <a:xfrm>
            <a:off x="209602" y="7962091"/>
            <a:ext cx="6251448" cy="400110"/>
          </a:xfrm>
          <a:prstGeom prst="rect">
            <a:avLst/>
          </a:prstGeom>
          <a:noFill/>
        </p:spPr>
        <p:txBody>
          <a:bodyPr wrap="square" rtlCol="0">
            <a:spAutoFit/>
          </a:bodyPr>
          <a:lstStyle/>
          <a:p>
            <a:pPr algn="just"/>
            <a:r>
              <a:rPr lang="en-US" sz="1000" b="1" dirty="0" smtClean="0">
                <a:latin typeface="Helvetica Neue"/>
                <a:cs typeface="Helvetica Neue"/>
              </a:rPr>
              <a:t>Figure 9</a:t>
            </a:r>
            <a:r>
              <a:rPr lang="en-US" sz="1000" dirty="0" smtClean="0">
                <a:latin typeface="Helvetica Neue"/>
                <a:cs typeface="Helvetica Neue"/>
              </a:rPr>
              <a:t>: Monthly mean depth-averaged residence time within the Gulf of Mexico shelf domain. Gray contours 1, 1.5, and 2 years. </a:t>
            </a:r>
            <a:endParaRPr lang="en-US" sz="1000" dirty="0">
              <a:latin typeface="Helvetica Neue"/>
              <a:cs typeface="Helvetica Neue"/>
            </a:endParaRPr>
          </a:p>
        </p:txBody>
      </p:sp>
    </p:spTree>
    <p:extLst>
      <p:ext uri="{BB962C8B-B14F-4D97-AF65-F5344CB8AC3E}">
        <p14:creationId xmlns:p14="http://schemas.microsoft.com/office/powerpoint/2010/main" val="2576116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3324</TotalTime>
  <Words>859</Words>
  <Application>Microsoft Macintosh PowerPoint</Application>
  <PresentationFormat>Letter Paper (8.5x11 in)</PresentationFormat>
  <Paragraphs>180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Austin Todd</cp:lastModifiedBy>
  <cp:revision>83</cp:revision>
  <cp:lastPrinted>2015-06-29T15:51:51Z</cp:lastPrinted>
  <dcterms:created xsi:type="dcterms:W3CDTF">2010-04-12T23:12:02Z</dcterms:created>
  <dcterms:modified xsi:type="dcterms:W3CDTF">2015-07-02T12:25:47Z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